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66062"/>
            <a:ext cx="10358120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401" y="650875"/>
            <a:ext cx="7038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/>
              <a:t>Maine </a:t>
            </a:r>
            <a:r>
              <a:rPr sz="6000" spc="-85" dirty="0"/>
              <a:t>East </a:t>
            </a:r>
            <a:r>
              <a:rPr sz="6000" spc="-30" dirty="0"/>
              <a:t>High</a:t>
            </a:r>
            <a:r>
              <a:rPr sz="6000" spc="-210" dirty="0"/>
              <a:t> </a:t>
            </a:r>
            <a:r>
              <a:rPr sz="6000" spc="-45" dirty="0"/>
              <a:t>School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2996183" y="1953767"/>
            <a:ext cx="5967984" cy="446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475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Equipment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4709" y="1183640"/>
            <a:ext cx="4826635" cy="53981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24765">
              <a:lnSpc>
                <a:spcPct val="80000"/>
              </a:lnSpc>
              <a:spcBef>
                <a:spcPts val="765"/>
              </a:spcBef>
            </a:pPr>
            <a:r>
              <a:rPr sz="2800" spc="-10" dirty="0">
                <a:latin typeface="Calibri"/>
                <a:cs typeface="Calibri"/>
              </a:rPr>
              <a:t>Interns </a:t>
            </a:r>
            <a:r>
              <a:rPr sz="2800" spc="-15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fully equipped  office, </a:t>
            </a:r>
            <a:r>
              <a:rPr sz="2800" spc="-5" dirty="0">
                <a:latin typeface="Calibri"/>
                <a:cs typeface="Calibri"/>
              </a:rPr>
              <a:t>with a </a:t>
            </a:r>
            <a:r>
              <a:rPr sz="2800" spc="-15" dirty="0">
                <a:latin typeface="Calibri"/>
                <a:cs typeface="Calibri"/>
              </a:rPr>
              <a:t>desktop, </a:t>
            </a:r>
            <a:r>
              <a:rPr sz="2800" spc="-45" dirty="0">
                <a:latin typeface="Calibri"/>
                <a:cs typeface="Calibri"/>
              </a:rPr>
              <a:t>printer,  </a:t>
            </a:r>
            <a:r>
              <a:rPr sz="2800" spc="-10" dirty="0">
                <a:latin typeface="Calibri"/>
                <a:cs typeface="Calibri"/>
              </a:rPr>
              <a:t>filing cabinets, telephone,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variety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informational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intervention </a:t>
            </a:r>
            <a:r>
              <a:rPr sz="2800" spc="-10" dirty="0">
                <a:latin typeface="Calibri"/>
                <a:cs typeface="Calibri"/>
              </a:rPr>
              <a:t>materials,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other  supplies </a:t>
            </a:r>
            <a:r>
              <a:rPr sz="2800" dirty="0">
                <a:latin typeface="Calibri"/>
                <a:cs typeface="Calibri"/>
              </a:rPr>
              <a:t>(e.g., </a:t>
            </a:r>
            <a:r>
              <a:rPr sz="2800" spc="-25" dirty="0">
                <a:latin typeface="Calibri"/>
                <a:cs typeface="Calibri"/>
              </a:rPr>
              <a:t>stickers, </a:t>
            </a:r>
            <a:r>
              <a:rPr sz="2800" spc="-15" dirty="0">
                <a:latin typeface="Calibri"/>
                <a:cs typeface="Calibri"/>
              </a:rPr>
              <a:t>colored  </a:t>
            </a:r>
            <a:r>
              <a:rPr sz="2800" spc="-10" dirty="0">
                <a:latin typeface="Calibri"/>
                <a:cs typeface="Calibri"/>
              </a:rPr>
              <a:t>pencils,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stapler)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5080">
              <a:lnSpc>
                <a:spcPts val="2690"/>
              </a:lnSpc>
            </a:pPr>
            <a:r>
              <a:rPr sz="2800" spc="-20" dirty="0">
                <a:latin typeface="Calibri"/>
                <a:cs typeface="Calibri"/>
              </a:rPr>
              <a:t>Chrome </a:t>
            </a:r>
            <a:r>
              <a:rPr sz="2800" spc="-10" dirty="0">
                <a:latin typeface="Calibri"/>
                <a:cs typeface="Calibri"/>
              </a:rPr>
              <a:t>books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10" dirty="0">
                <a:latin typeface="Calibri"/>
                <a:cs typeface="Calibri"/>
              </a:rPr>
              <a:t>upon  </a:t>
            </a:r>
            <a:r>
              <a:rPr sz="2800" spc="-15" dirty="0">
                <a:latin typeface="Calibri"/>
                <a:cs typeface="Calibri"/>
              </a:rPr>
              <a:t>request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interns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263525">
              <a:lnSpc>
                <a:spcPct val="80000"/>
              </a:lnSpc>
            </a:pPr>
            <a:r>
              <a:rPr sz="2800" spc="-10" dirty="0">
                <a:latin typeface="Calibri"/>
                <a:cs typeface="Calibri"/>
              </a:rPr>
              <a:t>Interns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tech  support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Chrome  </a:t>
            </a:r>
            <a:r>
              <a:rPr sz="2800" spc="-10" dirty="0">
                <a:latin typeface="Calibri"/>
                <a:cs typeface="Calibri"/>
              </a:rPr>
              <a:t>Depot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campus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36" y="4111752"/>
            <a:ext cx="3485388" cy="261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479" y="2613660"/>
            <a:ext cx="1927860" cy="256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353311"/>
            <a:ext cx="3514344" cy="2641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81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Clerical</a:t>
            </a:r>
            <a:r>
              <a:rPr spc="-60" dirty="0"/>
              <a:t> </a:t>
            </a:r>
            <a:r>
              <a:rPr dirty="0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4709" y="1793189"/>
            <a:ext cx="4564380" cy="30118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15" dirty="0">
                <a:latin typeface="Calibri"/>
                <a:cs typeface="Calibri"/>
              </a:rPr>
              <a:t>Interns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access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office  materials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equipment </a:t>
            </a:r>
            <a:r>
              <a:rPr sz="2800" dirty="0">
                <a:latin typeface="Calibri"/>
                <a:cs typeface="Calibri"/>
              </a:rPr>
              <a:t>(e.g.,  </a:t>
            </a:r>
            <a:r>
              <a:rPr sz="2800" spc="-45" dirty="0">
                <a:latin typeface="Calibri"/>
                <a:cs typeface="Calibri"/>
              </a:rPr>
              <a:t>copier, </a:t>
            </a:r>
            <a:r>
              <a:rPr sz="2800" spc="-30" dirty="0">
                <a:latin typeface="Calibri"/>
                <a:cs typeface="Calibri"/>
              </a:rPr>
              <a:t>fax </a:t>
            </a:r>
            <a:r>
              <a:rPr sz="2800" spc="-5" dirty="0">
                <a:latin typeface="Calibri"/>
                <a:cs typeface="Calibri"/>
              </a:rPr>
              <a:t>machine, scanner) in  the </a:t>
            </a:r>
            <a:r>
              <a:rPr sz="2800" spc="-10" dirty="0">
                <a:latin typeface="Calibri"/>
                <a:cs typeface="Calibri"/>
              </a:rPr>
              <a:t>Guidance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Department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250190">
              <a:lnSpc>
                <a:spcPts val="3020"/>
              </a:lnSpc>
              <a:spcBef>
                <a:spcPts val="1855"/>
              </a:spcBef>
            </a:pPr>
            <a:r>
              <a:rPr sz="2800" spc="-10" dirty="0">
                <a:latin typeface="Calibri"/>
                <a:cs typeface="Calibri"/>
              </a:rPr>
              <a:t>Clerical support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interns,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" y="4428744"/>
            <a:ext cx="5727192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147" y="1519427"/>
            <a:ext cx="3310128" cy="290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1617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53675" cy="432631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107950">
              <a:lnSpc>
                <a:spcPct val="70000"/>
              </a:lnSpc>
              <a:spcBef>
                <a:spcPts val="1040"/>
              </a:spcBef>
              <a:tabLst>
                <a:tab pos="7874634" algn="l"/>
              </a:tabLst>
            </a:pPr>
            <a:r>
              <a:rPr sz="2600" dirty="0">
                <a:latin typeface="Calibri"/>
                <a:cs typeface="Calibri"/>
              </a:rPr>
              <a:t>Maine </a:t>
            </a:r>
            <a:r>
              <a:rPr sz="2600" spc="-20" dirty="0">
                <a:latin typeface="Calibri"/>
                <a:cs typeface="Calibri"/>
              </a:rPr>
              <a:t>East </a:t>
            </a:r>
            <a:r>
              <a:rPr sz="2600" spc="-5" dirty="0">
                <a:latin typeface="Calibri"/>
                <a:cs typeface="Calibri"/>
              </a:rPr>
              <a:t>High School has been part of </a:t>
            </a:r>
            <a:r>
              <a:rPr sz="2600" dirty="0">
                <a:latin typeface="Calibri"/>
                <a:cs typeface="Calibri"/>
              </a:rPr>
              <a:t>ISPIC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since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2003.	</a:t>
            </a:r>
            <a:r>
              <a:rPr sz="2600" spc="-90" dirty="0">
                <a:latin typeface="Calibri"/>
                <a:cs typeface="Calibri"/>
              </a:rPr>
              <a:t>Dr. </a:t>
            </a:r>
            <a:r>
              <a:rPr sz="2600" dirty="0">
                <a:latin typeface="Calibri"/>
                <a:cs typeface="Calibri"/>
              </a:rPr>
              <a:t>Shook-Orr </a:t>
            </a:r>
            <a:r>
              <a:rPr sz="2600" spc="-5" dirty="0">
                <a:latin typeface="Calibri"/>
                <a:cs typeface="Calibri"/>
              </a:rPr>
              <a:t>has  typically </a:t>
            </a:r>
            <a:r>
              <a:rPr sz="2600" dirty="0">
                <a:latin typeface="Calibri"/>
                <a:cs typeface="Calibri"/>
              </a:rPr>
              <a:t>supervised 2 </a:t>
            </a:r>
            <a:r>
              <a:rPr sz="2600" spc="-5" dirty="0">
                <a:latin typeface="Calibri"/>
                <a:cs typeface="Calibri"/>
              </a:rPr>
              <a:t>interns per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year.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30" dirty="0">
                <a:latin typeface="Calibri"/>
                <a:cs typeface="Calibri"/>
              </a:rPr>
              <a:t>Yearly </a:t>
            </a:r>
            <a:r>
              <a:rPr sz="2600" dirty="0">
                <a:latin typeface="Calibri"/>
                <a:cs typeface="Calibri"/>
              </a:rPr>
              <a:t>Stipend: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$</a:t>
            </a:r>
            <a:r>
              <a:rPr lang="en-US" sz="2600" dirty="0">
                <a:latin typeface="Calibri"/>
                <a:cs typeface="Calibri"/>
              </a:rPr>
              <a:t>20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lang="en-US" sz="2600" dirty="0">
                <a:latin typeface="Calibri"/>
                <a:cs typeface="Calibri"/>
              </a:rPr>
              <a:t>0</a:t>
            </a:r>
            <a:r>
              <a:rPr sz="2600" dirty="0">
                <a:latin typeface="Calibri"/>
                <a:cs typeface="Calibri"/>
              </a:rPr>
              <a:t>00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241300" marR="273685" indent="-228600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Interns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10" dirty="0">
                <a:latin typeface="Calibri"/>
                <a:cs typeface="Calibri"/>
              </a:rPr>
              <a:t>office </a:t>
            </a:r>
            <a:r>
              <a:rPr sz="2600" spc="-5" dirty="0">
                <a:latin typeface="Calibri"/>
                <a:cs typeface="Calibri"/>
              </a:rPr>
              <a:t>among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School </a:t>
            </a:r>
            <a:r>
              <a:rPr sz="2600" spc="-15" dirty="0">
                <a:latin typeface="Calibri"/>
                <a:cs typeface="Calibri"/>
              </a:rPr>
              <a:t>Psychologists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Social </a:t>
            </a:r>
            <a:r>
              <a:rPr sz="2600" spc="-35" dirty="0">
                <a:latin typeface="Calibri"/>
                <a:cs typeface="Calibri"/>
              </a:rPr>
              <a:t>Workers 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Guidance.</a:t>
            </a: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Interns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15" dirty="0">
                <a:latin typeface="Calibri"/>
                <a:cs typeface="Calibri"/>
              </a:rPr>
              <a:t>integral </a:t>
            </a:r>
            <a:r>
              <a:rPr sz="2600" spc="-5" dirty="0">
                <a:latin typeface="Calibri"/>
                <a:cs typeface="Calibri"/>
              </a:rPr>
              <a:t>part 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SPS </a:t>
            </a:r>
            <a:r>
              <a:rPr sz="2600" spc="-20" dirty="0">
                <a:latin typeface="Calibri"/>
                <a:cs typeface="Calibri"/>
              </a:rPr>
              <a:t>staff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Maine </a:t>
            </a:r>
            <a:r>
              <a:rPr sz="2600" spc="-15" dirty="0">
                <a:latin typeface="Calibri"/>
                <a:cs typeface="Calibri"/>
              </a:rPr>
              <a:t>East. </a:t>
            </a:r>
            <a:r>
              <a:rPr sz="2600" spc="-5" dirty="0">
                <a:latin typeface="Calibri"/>
                <a:cs typeface="Calibri"/>
              </a:rPr>
              <a:t>They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included  in all </a:t>
            </a:r>
            <a:r>
              <a:rPr sz="2600" spc="-10" dirty="0">
                <a:latin typeface="Calibri"/>
                <a:cs typeface="Calibri"/>
              </a:rPr>
              <a:t>site </a:t>
            </a:r>
            <a:r>
              <a:rPr sz="2600" dirty="0">
                <a:latin typeface="Calibri"/>
                <a:cs typeface="Calibri"/>
              </a:rPr>
              <a:t>activities and </a:t>
            </a:r>
            <a:r>
              <a:rPr sz="2600" spc="-5" dirty="0">
                <a:latin typeface="Calibri"/>
                <a:cs typeface="Calibri"/>
              </a:rPr>
              <a:t>communication, and </a:t>
            </a:r>
            <a:r>
              <a:rPr sz="2600" spc="-10" dirty="0">
                <a:latin typeface="Calibri"/>
                <a:cs typeface="Calibri"/>
              </a:rPr>
              <a:t>are treated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same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5" dirty="0">
                <a:latin typeface="Calibri"/>
                <a:cs typeface="Calibri"/>
              </a:rPr>
              <a:t>other  School </a:t>
            </a:r>
            <a:r>
              <a:rPr sz="2600" spc="-15" dirty="0">
                <a:latin typeface="Calibri"/>
                <a:cs typeface="Calibri"/>
              </a:rPr>
              <a:t>Psychologists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Social </a:t>
            </a:r>
            <a:r>
              <a:rPr sz="2600" spc="-35" dirty="0">
                <a:latin typeface="Calibri"/>
                <a:cs typeface="Calibri"/>
              </a:rPr>
              <a:t>Workers </a:t>
            </a:r>
            <a:r>
              <a:rPr sz="2600" spc="-5" dirty="0">
                <a:latin typeface="Calibri"/>
                <a:cs typeface="Calibri"/>
              </a:rPr>
              <a:t>(but </a:t>
            </a:r>
            <a:r>
              <a:rPr sz="2600" dirty="0">
                <a:latin typeface="Calibri"/>
                <a:cs typeface="Calibri"/>
              </a:rPr>
              <a:t>with a </a:t>
            </a:r>
            <a:r>
              <a:rPr sz="2600" spc="-5" dirty="0">
                <a:latin typeface="Calibri"/>
                <a:cs typeface="Calibri"/>
              </a:rPr>
              <a:t>lighter case </a:t>
            </a:r>
            <a:r>
              <a:rPr sz="2600" dirty="0">
                <a:latin typeface="Calibri"/>
                <a:cs typeface="Calibri"/>
              </a:rPr>
              <a:t>load!)</a:t>
            </a:r>
          </a:p>
          <a:p>
            <a:pPr marL="241300" marR="101346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Interns </a:t>
            </a:r>
            <a:r>
              <a:rPr sz="2600" spc="-10" dirty="0">
                <a:latin typeface="Calibri"/>
                <a:cs typeface="Calibri"/>
              </a:rPr>
              <a:t>work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collaborate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not only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20" dirty="0">
                <a:latin typeface="Calibri"/>
                <a:cs typeface="Calibri"/>
              </a:rPr>
              <a:t>supervisor, </a:t>
            </a:r>
            <a:r>
              <a:rPr sz="2600" spc="-5" dirty="0">
                <a:latin typeface="Calibri"/>
                <a:cs typeface="Calibri"/>
              </a:rPr>
              <a:t>but </a:t>
            </a:r>
            <a:r>
              <a:rPr sz="2600" dirty="0">
                <a:latin typeface="Calibri"/>
                <a:cs typeface="Calibri"/>
              </a:rPr>
              <a:t>also  </a:t>
            </a:r>
            <a:r>
              <a:rPr sz="2600" spc="-10" dirty="0">
                <a:latin typeface="Calibri"/>
                <a:cs typeface="Calibri"/>
              </a:rPr>
              <a:t>counselors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social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workers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37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Intern’s </a:t>
            </a:r>
            <a:r>
              <a:rPr spc="-5" dirty="0"/>
              <a:t>typical </a:t>
            </a:r>
            <a:r>
              <a:rPr spc="-15" dirty="0"/>
              <a:t>week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26996"/>
            <a:ext cx="10323830" cy="39204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About 10 </a:t>
            </a:r>
            <a:r>
              <a:rPr sz="2200" spc="-10" dirty="0">
                <a:latin typeface="Calibri"/>
                <a:cs typeface="Calibri"/>
              </a:rPr>
              <a:t>special education </a:t>
            </a:r>
            <a:r>
              <a:rPr sz="2200" spc="-5" dirty="0">
                <a:latin typeface="Calibri"/>
                <a:cs typeface="Calibri"/>
              </a:rPr>
              <a:t>initial </a:t>
            </a:r>
            <a:r>
              <a:rPr sz="2200" spc="-10" dirty="0">
                <a:latin typeface="Calibri"/>
                <a:cs typeface="Calibri"/>
              </a:rPr>
              <a:t>and/or </a:t>
            </a:r>
            <a:r>
              <a:rPr sz="2200" spc="-15" dirty="0">
                <a:latin typeface="Calibri"/>
                <a:cs typeface="Calibri"/>
              </a:rPr>
              <a:t>re-evaluation </a:t>
            </a:r>
            <a:r>
              <a:rPr sz="2200" spc="-5" dirty="0">
                <a:latin typeface="Calibri"/>
                <a:cs typeface="Calibri"/>
              </a:rPr>
              <a:t>assessments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year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Case load of about 10 individual </a:t>
            </a:r>
            <a:r>
              <a:rPr sz="2200" spc="-10" dirty="0">
                <a:latin typeface="Calibri"/>
                <a:cs typeface="Calibri"/>
              </a:rPr>
              <a:t>counseling </a:t>
            </a:r>
            <a:r>
              <a:rPr sz="2200" spc="-5" dirty="0">
                <a:latin typeface="Calibri"/>
                <a:cs typeface="Calibri"/>
              </a:rPr>
              <a:t>cases, and multiple </a:t>
            </a:r>
            <a:r>
              <a:rPr sz="2200" spc="-15" dirty="0">
                <a:latin typeface="Calibri"/>
                <a:cs typeface="Calibri"/>
              </a:rPr>
              <a:t>groups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Member of the </a:t>
            </a:r>
            <a:r>
              <a:rPr sz="2200" spc="-10" dirty="0">
                <a:latin typeface="Calibri"/>
                <a:cs typeface="Calibri"/>
              </a:rPr>
              <a:t>Professional Learning </a:t>
            </a:r>
            <a:r>
              <a:rPr sz="2200" spc="-55" dirty="0">
                <a:latin typeface="Calibri"/>
                <a:cs typeface="Calibri"/>
              </a:rPr>
              <a:t>Team </a:t>
            </a:r>
            <a:r>
              <a:rPr sz="2200" spc="-5" dirty="0">
                <a:latin typeface="Calibri"/>
                <a:cs typeface="Calibri"/>
              </a:rPr>
              <a:t>and a </a:t>
            </a:r>
            <a:r>
              <a:rPr sz="2200" spc="-15" dirty="0">
                <a:latin typeface="Calibri"/>
                <a:cs typeface="Calibri"/>
              </a:rPr>
              <a:t>Student </a:t>
            </a:r>
            <a:r>
              <a:rPr sz="2200" spc="-10" dirty="0">
                <a:latin typeface="Calibri"/>
                <a:cs typeface="Calibri"/>
              </a:rPr>
              <a:t>Assistance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Team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Calibri"/>
                <a:cs typeface="Calibri"/>
              </a:rPr>
              <a:t>Attend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meetings </a:t>
            </a:r>
            <a:r>
              <a:rPr sz="2200" spc="-5" dirty="0">
                <a:latin typeface="Calibri"/>
                <a:cs typeface="Calibri"/>
              </a:rPr>
              <a:t>with other SPS </a:t>
            </a:r>
            <a:r>
              <a:rPr sz="2200" spc="-20" dirty="0">
                <a:latin typeface="Calibri"/>
                <a:cs typeface="Calibri"/>
              </a:rPr>
              <a:t>staff </a:t>
            </a:r>
            <a:r>
              <a:rPr sz="2200" spc="-5" dirty="0">
                <a:latin typeface="Calibri"/>
                <a:cs typeface="Calibri"/>
              </a:rPr>
              <a:t>(e.g., </a:t>
            </a:r>
            <a:r>
              <a:rPr sz="2200" spc="-10" dirty="0">
                <a:latin typeface="Calibri"/>
                <a:cs typeface="Calibri"/>
              </a:rPr>
              <a:t>department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meetings)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Assist with schoolwide </a:t>
            </a:r>
            <a:r>
              <a:rPr sz="2200" spc="-10" dirty="0">
                <a:latin typeface="Calibri"/>
                <a:cs typeface="Calibri"/>
              </a:rPr>
              <a:t>initiatives </a:t>
            </a:r>
            <a:r>
              <a:rPr sz="2200" spc="-5" dirty="0">
                <a:latin typeface="Calibri"/>
                <a:cs typeface="Calibri"/>
              </a:rPr>
              <a:t>(e.g., social-emotional screening, </a:t>
            </a:r>
            <a:r>
              <a:rPr sz="2200" spc="-10" dirty="0">
                <a:latin typeface="Calibri"/>
                <a:cs typeface="Calibri"/>
              </a:rPr>
              <a:t>Signs </a:t>
            </a:r>
            <a:r>
              <a:rPr sz="2200" spc="-5" dirty="0">
                <a:latin typeface="Calibri"/>
                <a:cs typeface="Calibri"/>
              </a:rPr>
              <a:t>of Suicide,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PBIS)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Conduct risk </a:t>
            </a:r>
            <a:r>
              <a:rPr sz="2200" spc="-10" dirty="0">
                <a:latin typeface="Calibri"/>
                <a:cs typeface="Calibri"/>
              </a:rPr>
              <a:t>assessments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necessary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Conduct </a:t>
            </a:r>
            <a:r>
              <a:rPr sz="2200" spc="-10" dirty="0">
                <a:latin typeface="Calibri"/>
                <a:cs typeface="Calibri"/>
              </a:rPr>
              <a:t>assessments and/or </a:t>
            </a:r>
            <a:r>
              <a:rPr sz="2200" spc="-20" dirty="0">
                <a:latin typeface="Calibri"/>
                <a:cs typeface="Calibri"/>
              </a:rPr>
              <a:t>attend </a:t>
            </a:r>
            <a:r>
              <a:rPr sz="2200" spc="-15" dirty="0">
                <a:latin typeface="Calibri"/>
                <a:cs typeface="Calibri"/>
              </a:rPr>
              <a:t>staffings at Private </a:t>
            </a:r>
            <a:r>
              <a:rPr sz="2200" spc="-10" dirty="0">
                <a:latin typeface="Calibri"/>
                <a:cs typeface="Calibri"/>
              </a:rPr>
              <a:t>Catholic High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School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5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Summer: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Interns work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students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Extended </a:t>
            </a:r>
            <a:r>
              <a:rPr sz="1900" spc="-5" dirty="0">
                <a:latin typeface="Calibri"/>
                <a:cs typeface="Calibri"/>
              </a:rPr>
              <a:t>School </a:t>
            </a:r>
            <a:r>
              <a:rPr sz="1900" spc="-35" dirty="0">
                <a:latin typeface="Calibri"/>
                <a:cs typeface="Calibri"/>
              </a:rPr>
              <a:t>Year </a:t>
            </a:r>
            <a:r>
              <a:rPr sz="1900" spc="-15" dirty="0">
                <a:latin typeface="Calibri"/>
                <a:cs typeface="Calibri"/>
              </a:rPr>
              <a:t>Program (from </a:t>
            </a:r>
            <a:r>
              <a:rPr sz="1900" dirty="0">
                <a:latin typeface="Calibri"/>
                <a:cs typeface="Calibri"/>
              </a:rPr>
              <a:t>all </a:t>
            </a:r>
            <a:r>
              <a:rPr sz="1900" spc="-10" dirty="0">
                <a:latin typeface="Calibri"/>
                <a:cs typeface="Calibri"/>
              </a:rPr>
              <a:t>three high schools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District  207)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This </a:t>
            </a:r>
            <a:r>
              <a:rPr sz="1900" spc="-40" dirty="0">
                <a:latin typeface="Calibri"/>
                <a:cs typeface="Calibri"/>
              </a:rPr>
              <a:t>year, </a:t>
            </a:r>
            <a:r>
              <a:rPr sz="1900" spc="-10" dirty="0">
                <a:latin typeface="Calibri"/>
                <a:cs typeface="Calibri"/>
              </a:rPr>
              <a:t>one intern </a:t>
            </a:r>
            <a:r>
              <a:rPr sz="1900" spc="-5" dirty="0">
                <a:latin typeface="Calibri"/>
                <a:cs typeface="Calibri"/>
              </a:rPr>
              <a:t>also </a:t>
            </a:r>
            <a:r>
              <a:rPr sz="1900" spc="-10" dirty="0">
                <a:latin typeface="Calibri"/>
                <a:cs typeface="Calibri"/>
              </a:rPr>
              <a:t>helped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5" dirty="0">
                <a:latin typeface="Calibri"/>
                <a:cs typeface="Calibri"/>
              </a:rPr>
              <a:t>groups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District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64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19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Interns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5" dirty="0">
                <a:latin typeface="Calibri"/>
                <a:cs typeface="Calibri"/>
              </a:rPr>
              <a:t>also </a:t>
            </a:r>
            <a:r>
              <a:rPr sz="1900" spc="-10" dirty="0">
                <a:latin typeface="Calibri"/>
                <a:cs typeface="Calibri"/>
              </a:rPr>
              <a:t>available </a:t>
            </a:r>
            <a:r>
              <a:rPr sz="1900" spc="-5" dirty="0">
                <a:latin typeface="Calibri"/>
                <a:cs typeface="Calibri"/>
              </a:rPr>
              <a:t>in the guidance department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assist </a:t>
            </a:r>
            <a:r>
              <a:rPr sz="1900" spc="-5" dirty="0">
                <a:latin typeface="Calibri"/>
                <a:cs typeface="Calibri"/>
              </a:rPr>
              <a:t>with crisis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situations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009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Demographics </a:t>
            </a:r>
            <a:r>
              <a:rPr dirty="0"/>
              <a:t>– Maine </a:t>
            </a:r>
            <a:r>
              <a:rPr spc="-40" dirty="0"/>
              <a:t>East </a:t>
            </a:r>
            <a:r>
              <a:rPr spc="-5" dirty="0"/>
              <a:t>High</a:t>
            </a:r>
            <a:r>
              <a:rPr spc="-10" dirty="0"/>
              <a:t> </a:t>
            </a:r>
            <a:r>
              <a:rPr spc="-5" dirty="0"/>
              <a:t>School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5228590" cy="41548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35560">
              <a:lnSpc>
                <a:spcPct val="70100"/>
              </a:lnSpc>
              <a:spcBef>
                <a:spcPts val="885"/>
              </a:spcBef>
            </a:pPr>
            <a:r>
              <a:rPr sz="2200" spc="-5" dirty="0">
                <a:latin typeface="Calibri"/>
                <a:cs typeface="Calibri"/>
              </a:rPr>
              <a:t>Maine </a:t>
            </a:r>
            <a:r>
              <a:rPr sz="2200" spc="-20" dirty="0">
                <a:latin typeface="Calibri"/>
                <a:cs typeface="Calibri"/>
              </a:rPr>
              <a:t>East </a:t>
            </a:r>
            <a:r>
              <a:rPr sz="2200" spc="-10" dirty="0">
                <a:latin typeface="Calibri"/>
                <a:cs typeface="Calibri"/>
              </a:rPr>
              <a:t>High School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officially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language  </a:t>
            </a:r>
            <a:r>
              <a:rPr sz="2200" spc="-5" dirty="0">
                <a:latin typeface="Calibri"/>
                <a:cs typeface="Calibri"/>
              </a:rPr>
              <a:t>minority school, and </a:t>
            </a:r>
            <a:r>
              <a:rPr sz="2200" spc="-15" dirty="0">
                <a:latin typeface="Calibri"/>
                <a:cs typeface="Calibri"/>
              </a:rPr>
              <a:t>educates students </a:t>
            </a:r>
            <a:r>
              <a:rPr sz="2200" spc="-5" dirty="0">
                <a:latin typeface="Calibri"/>
                <a:cs typeface="Calibri"/>
              </a:rPr>
              <a:t>who  speak 51 languages.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264795">
              <a:lnSpc>
                <a:spcPct val="70000"/>
              </a:lnSpc>
              <a:spcBef>
                <a:spcPts val="1310"/>
              </a:spcBef>
            </a:pPr>
            <a:r>
              <a:rPr sz="2200" spc="-5" dirty="0">
                <a:latin typeface="Calibri"/>
                <a:cs typeface="Calibri"/>
              </a:rPr>
              <a:t>In 2015-2016, 75% of </a:t>
            </a:r>
            <a:r>
              <a:rPr sz="2200" spc="-10" dirty="0">
                <a:latin typeface="Calibri"/>
                <a:cs typeface="Calibri"/>
              </a:rPr>
              <a:t>students came </a:t>
            </a:r>
            <a:r>
              <a:rPr sz="2200" spc="-15" dirty="0">
                <a:latin typeface="Calibri"/>
                <a:cs typeface="Calibri"/>
              </a:rPr>
              <a:t>from  </a:t>
            </a:r>
            <a:r>
              <a:rPr sz="2200" spc="-10" dirty="0">
                <a:latin typeface="Calibri"/>
                <a:cs typeface="Calibri"/>
              </a:rPr>
              <a:t>homes where English </a:t>
            </a:r>
            <a:r>
              <a:rPr sz="2200" spc="-15" dirty="0">
                <a:latin typeface="Calibri"/>
                <a:cs typeface="Calibri"/>
              </a:rPr>
              <a:t>was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the primary  language, and 10.4%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5" dirty="0">
                <a:latin typeface="Calibri"/>
                <a:cs typeface="Calibri"/>
              </a:rPr>
              <a:t>English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Learners.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1325"/>
              </a:spcBef>
            </a:pPr>
            <a:r>
              <a:rPr sz="2200" spc="-5" dirty="0">
                <a:latin typeface="Calibri"/>
                <a:cs typeface="Calibri"/>
              </a:rPr>
              <a:t>45.6% of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15" dirty="0">
                <a:latin typeface="Calibri"/>
                <a:cs typeface="Calibri"/>
              </a:rPr>
              <a:t>were from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spc="-10" dirty="0">
                <a:latin typeface="Calibri"/>
                <a:cs typeface="Calibri"/>
              </a:rPr>
              <a:t>income  </a:t>
            </a:r>
            <a:r>
              <a:rPr sz="2200" spc="-5" dirty="0">
                <a:latin typeface="Calibri"/>
                <a:cs typeface="Calibri"/>
              </a:rPr>
              <a:t>households.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student population, </a:t>
            </a:r>
            <a:r>
              <a:rPr sz="2200" spc="-5" dirty="0">
                <a:latin typeface="Calibri"/>
                <a:cs typeface="Calibri"/>
              </a:rPr>
              <a:t>40.5% 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10" dirty="0">
                <a:latin typeface="Calibri"/>
                <a:cs typeface="Calibri"/>
              </a:rPr>
              <a:t>White (including </a:t>
            </a:r>
            <a:r>
              <a:rPr sz="2200" spc="-5" dirty="0">
                <a:latin typeface="Calibri"/>
                <a:cs typeface="Calibri"/>
              </a:rPr>
              <a:t>Middle </a:t>
            </a:r>
            <a:r>
              <a:rPr sz="2200" spc="-15" dirty="0">
                <a:latin typeface="Calibri"/>
                <a:cs typeface="Calibri"/>
              </a:rPr>
              <a:t>Eastern), </a:t>
            </a:r>
            <a:r>
              <a:rPr sz="2200" spc="-5" dirty="0">
                <a:latin typeface="Calibri"/>
                <a:cs typeface="Calibri"/>
              </a:rPr>
              <a:t>4.9% 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5" dirty="0">
                <a:latin typeface="Calibri"/>
                <a:cs typeface="Calibri"/>
              </a:rPr>
              <a:t>Black, 19.4% </a:t>
            </a:r>
            <a:r>
              <a:rPr sz="2200" spc="-20" dirty="0">
                <a:latin typeface="Calibri"/>
                <a:cs typeface="Calibri"/>
              </a:rPr>
              <a:t>were </a:t>
            </a:r>
            <a:r>
              <a:rPr sz="2200" spc="-5" dirty="0">
                <a:latin typeface="Calibri"/>
                <a:cs typeface="Calibri"/>
              </a:rPr>
              <a:t>Hispanic, 32.8% </a:t>
            </a:r>
            <a:r>
              <a:rPr sz="2200" spc="-15" dirty="0">
                <a:latin typeface="Calibri"/>
                <a:cs typeface="Calibri"/>
              </a:rPr>
              <a:t>were  </a:t>
            </a:r>
            <a:r>
              <a:rPr sz="2200" spc="-5" dirty="0">
                <a:latin typeface="Calibri"/>
                <a:cs typeface="Calibri"/>
              </a:rPr>
              <a:t>Asian, 0.5%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10" dirty="0">
                <a:latin typeface="Calibri"/>
                <a:cs typeface="Calibri"/>
              </a:rPr>
              <a:t>American </a:t>
            </a:r>
            <a:r>
              <a:rPr sz="2200" spc="-5" dirty="0">
                <a:latin typeface="Calibri"/>
                <a:cs typeface="Calibri"/>
              </a:rPr>
              <a:t>Indian, 1.6% </a:t>
            </a:r>
            <a:r>
              <a:rPr sz="2200" spc="-15" dirty="0">
                <a:latin typeface="Calibri"/>
                <a:cs typeface="Calibri"/>
              </a:rPr>
              <a:t>were  two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more races, </a:t>
            </a:r>
            <a:r>
              <a:rPr sz="2200" spc="-5" dirty="0">
                <a:latin typeface="Calibri"/>
                <a:cs typeface="Calibri"/>
              </a:rPr>
              <a:t>and 0.2%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10" dirty="0">
                <a:latin typeface="Calibri"/>
                <a:cs typeface="Calibri"/>
              </a:rPr>
              <a:t>Pacific  </a:t>
            </a:r>
            <a:r>
              <a:rPr sz="2200" spc="-30" dirty="0">
                <a:latin typeface="Calibri"/>
                <a:cs typeface="Calibri"/>
              </a:rPr>
              <a:t>Islander.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7842" y="2326455"/>
            <a:ext cx="4887404" cy="2674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5485" y="2254757"/>
            <a:ext cx="5116195" cy="2818130"/>
          </a:xfrm>
          <a:custGeom>
            <a:avLst/>
            <a:gdLst/>
            <a:ahLst/>
            <a:cxnLst/>
            <a:rect l="l" t="t" r="r" b="b"/>
            <a:pathLst>
              <a:path w="5116195" h="2818129">
                <a:moveTo>
                  <a:pt x="0" y="2817876"/>
                </a:moveTo>
                <a:lnTo>
                  <a:pt x="5116068" y="2817876"/>
                </a:lnTo>
                <a:lnTo>
                  <a:pt x="5116068" y="0"/>
                </a:lnTo>
                <a:lnTo>
                  <a:pt x="0" y="0"/>
                </a:lnTo>
                <a:lnTo>
                  <a:pt x="0" y="281787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78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Intern’s </a:t>
            </a:r>
            <a:r>
              <a:rPr spc="-5" dirty="0"/>
              <a:t>typical </a:t>
            </a:r>
            <a:r>
              <a:rPr spc="-15" dirty="0"/>
              <a:t>week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supervision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25405" cy="4355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8097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Interns </a:t>
            </a:r>
            <a:r>
              <a:rPr sz="2600" spc="-10" dirty="0">
                <a:latin typeface="Calibri"/>
                <a:cs typeface="Calibri"/>
              </a:rPr>
              <a:t>receive two </a:t>
            </a:r>
            <a:r>
              <a:rPr sz="2600" spc="-15" dirty="0">
                <a:latin typeface="Calibri"/>
                <a:cs typeface="Calibri"/>
              </a:rPr>
              <a:t>hours </a:t>
            </a:r>
            <a:r>
              <a:rPr sz="2600" spc="-5" dirty="0">
                <a:latin typeface="Calibri"/>
                <a:cs typeface="Calibri"/>
              </a:rPr>
              <a:t>per </a:t>
            </a:r>
            <a:r>
              <a:rPr sz="2600" spc="-10" dirty="0">
                <a:latin typeface="Calibri"/>
                <a:cs typeface="Calibri"/>
              </a:rPr>
              <a:t>week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supervision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a licensed </a:t>
            </a:r>
            <a:r>
              <a:rPr sz="2600" spc="-5" dirty="0">
                <a:latin typeface="Calibri"/>
                <a:cs typeface="Calibri"/>
              </a:rPr>
              <a:t>clinical  </a:t>
            </a:r>
            <a:r>
              <a:rPr sz="2600" spc="-10" dirty="0">
                <a:latin typeface="Calibri"/>
                <a:cs typeface="Calibri"/>
              </a:rPr>
              <a:t>psychologist.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Additionally, </a:t>
            </a:r>
            <a:r>
              <a:rPr sz="2600" spc="-10" dirty="0">
                <a:latin typeface="Calibri"/>
                <a:cs typeface="Calibri"/>
              </a:rPr>
              <a:t>group </a:t>
            </a:r>
            <a:r>
              <a:rPr sz="2600" dirty="0">
                <a:latin typeface="Calibri"/>
                <a:cs typeface="Calibri"/>
              </a:rPr>
              <a:t>supervision is </a:t>
            </a:r>
            <a:r>
              <a:rPr sz="2600" spc="-10" dirty="0">
                <a:latin typeface="Calibri"/>
                <a:cs typeface="Calibri"/>
              </a:rPr>
              <a:t>conducted </a:t>
            </a:r>
            <a:r>
              <a:rPr sz="2600" dirty="0">
                <a:latin typeface="Calibri"/>
                <a:cs typeface="Calibri"/>
              </a:rPr>
              <a:t>with the supervisor </a:t>
            </a:r>
            <a:r>
              <a:rPr sz="2600" spc="-5" dirty="0">
                <a:latin typeface="Calibri"/>
                <a:cs typeface="Calibri"/>
              </a:rPr>
              <a:t>(licensed  clinical </a:t>
            </a:r>
            <a:r>
              <a:rPr sz="2600" spc="-10" dirty="0">
                <a:latin typeface="Calibri"/>
                <a:cs typeface="Calibri"/>
              </a:rPr>
              <a:t>psychologist), </a:t>
            </a:r>
            <a:r>
              <a:rPr sz="2600" spc="-5" dirty="0">
                <a:latin typeface="Calibri"/>
                <a:cs typeface="Calibri"/>
              </a:rPr>
              <a:t>school </a:t>
            </a:r>
            <a:r>
              <a:rPr sz="2600" spc="-10" dirty="0">
                <a:latin typeface="Calibri"/>
                <a:cs typeface="Calibri"/>
              </a:rPr>
              <a:t>psychology </a:t>
            </a:r>
            <a:r>
              <a:rPr sz="2600" spc="-5" dirty="0">
                <a:latin typeface="Calibri"/>
                <a:cs typeface="Calibri"/>
              </a:rPr>
              <a:t>interns, </a:t>
            </a:r>
            <a:r>
              <a:rPr sz="2600" dirty="0">
                <a:latin typeface="Calibri"/>
                <a:cs typeface="Calibri"/>
              </a:rPr>
              <a:t>and the </a:t>
            </a:r>
            <a:r>
              <a:rPr sz="2600" spc="-5" dirty="0">
                <a:latin typeface="Calibri"/>
                <a:cs typeface="Calibri"/>
              </a:rPr>
              <a:t>social </a:t>
            </a:r>
            <a:r>
              <a:rPr sz="2600" spc="-10" dirty="0">
                <a:latin typeface="Calibri"/>
                <a:cs typeface="Calibri"/>
              </a:rPr>
              <a:t>work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241300" marR="391160" indent="-228600">
              <a:lnSpc>
                <a:spcPts val="25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90" dirty="0">
                <a:latin typeface="Calibri"/>
                <a:cs typeface="Calibri"/>
              </a:rPr>
              <a:t>Dr. </a:t>
            </a:r>
            <a:r>
              <a:rPr sz="2600" spc="-5" dirty="0">
                <a:latin typeface="Calibri"/>
                <a:cs typeface="Calibri"/>
              </a:rPr>
              <a:t>Shook-Orr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other school </a:t>
            </a:r>
            <a:r>
              <a:rPr sz="2600" spc="-10" dirty="0">
                <a:latin typeface="Calibri"/>
                <a:cs typeface="Calibri"/>
              </a:rPr>
              <a:t>psychologists are available every </a:t>
            </a:r>
            <a:r>
              <a:rPr sz="2600" spc="-20" dirty="0">
                <a:latin typeface="Calibri"/>
                <a:cs typeface="Calibri"/>
              </a:rPr>
              <a:t>day </a:t>
            </a:r>
            <a:r>
              <a:rPr sz="2600" spc="-30" dirty="0">
                <a:latin typeface="Calibri"/>
                <a:cs typeface="Calibri"/>
              </a:rPr>
              <a:t>for  </a:t>
            </a:r>
            <a:r>
              <a:rPr sz="2600" spc="-15" dirty="0">
                <a:latin typeface="Calibri"/>
                <a:cs typeface="Calibri"/>
              </a:rPr>
              <a:t>extra </a:t>
            </a:r>
            <a:r>
              <a:rPr sz="2600" spc="-5" dirty="0">
                <a:latin typeface="Calibri"/>
                <a:cs typeface="Calibri"/>
              </a:rPr>
              <a:t>support,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requested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marR="316865" indent="-228600">
              <a:lnSpc>
                <a:spcPct val="80000"/>
              </a:lnSpc>
              <a:spcBef>
                <a:spcPts val="15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Interns </a:t>
            </a:r>
            <a:r>
              <a:rPr sz="2600" spc="-10" dirty="0">
                <a:latin typeface="Calibri"/>
                <a:cs typeface="Calibri"/>
              </a:rPr>
              <a:t>complete </a:t>
            </a:r>
            <a:r>
              <a:rPr sz="2600" dirty="0">
                <a:latin typeface="Calibri"/>
                <a:cs typeface="Calibri"/>
              </a:rPr>
              <a:t>their 20 </a:t>
            </a:r>
            <a:r>
              <a:rPr sz="2600" spc="-20" dirty="0">
                <a:latin typeface="Calibri"/>
                <a:cs typeface="Calibri"/>
              </a:rPr>
              <a:t>day </a:t>
            </a:r>
            <a:r>
              <a:rPr sz="2600" spc="-15" dirty="0">
                <a:latin typeface="Calibri"/>
                <a:cs typeface="Calibri"/>
              </a:rPr>
              <a:t>rotation </a:t>
            </a:r>
            <a:r>
              <a:rPr sz="2600" dirty="0">
                <a:latin typeface="Calibri"/>
                <a:cs typeface="Calibri"/>
              </a:rPr>
              <a:t>with District 64 and </a:t>
            </a:r>
            <a:r>
              <a:rPr sz="2600" spc="-10" dirty="0">
                <a:latin typeface="Calibri"/>
                <a:cs typeface="Calibri"/>
              </a:rPr>
              <a:t>work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85" dirty="0">
                <a:latin typeface="Calibri"/>
                <a:cs typeface="Calibri"/>
              </a:rPr>
              <a:t>Dr.  </a:t>
            </a:r>
            <a:r>
              <a:rPr sz="2600" dirty="0">
                <a:latin typeface="Calibri"/>
                <a:cs typeface="Calibri"/>
              </a:rPr>
              <a:t>Bill</a:t>
            </a:r>
            <a:r>
              <a:rPr sz="2600" spc="-5" dirty="0">
                <a:latin typeface="Calibri"/>
                <a:cs typeface="Calibri"/>
              </a:rPr>
              <a:t> Connor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64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Ruth </a:t>
            </a:r>
            <a:r>
              <a:rPr spc="-45" dirty="0"/>
              <a:t>Shook-Orr, </a:t>
            </a:r>
            <a:r>
              <a:rPr spc="-85" dirty="0"/>
              <a:t>Psy.D.,</a:t>
            </a:r>
            <a:r>
              <a:rPr spc="20" dirty="0"/>
              <a:t> </a:t>
            </a:r>
            <a:r>
              <a:rPr spc="-5" dirty="0"/>
              <a:t>NCSP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1135" y="2336814"/>
            <a:ext cx="5006975" cy="939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Licensed School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0" dirty="0">
                <a:latin typeface="Calibri"/>
                <a:cs typeface="Calibri"/>
              </a:rPr>
              <a:t>Clinical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Psychologist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1.0 </a:t>
            </a:r>
            <a:r>
              <a:rPr sz="2400" spc="-5" dirty="0">
                <a:latin typeface="Calibri"/>
                <a:cs typeface="Calibri"/>
              </a:rPr>
              <a:t>FTE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employee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0701" y="1793189"/>
            <a:ext cx="4534535" cy="30118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spc="-10" dirty="0">
                <a:latin typeface="Calibri"/>
                <a:cs typeface="Calibri"/>
              </a:rPr>
              <a:t>Individual supervision </a:t>
            </a:r>
            <a:r>
              <a:rPr sz="2800" spc="-15" dirty="0">
                <a:latin typeface="Calibri"/>
                <a:cs typeface="Calibri"/>
              </a:rPr>
              <a:t>occurs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0" dirty="0">
                <a:latin typeface="Calibri"/>
                <a:cs typeface="Calibri"/>
              </a:rPr>
              <a:t>Dr. </a:t>
            </a:r>
            <a:r>
              <a:rPr sz="2800" spc="-15" dirty="0">
                <a:latin typeface="Calibri"/>
                <a:cs typeface="Calibri"/>
              </a:rPr>
              <a:t>Shook-Orr’s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office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398145">
              <a:lnSpc>
                <a:spcPts val="3030"/>
              </a:lnSpc>
              <a:spcBef>
                <a:spcPts val="1795"/>
              </a:spcBef>
            </a:pPr>
            <a:r>
              <a:rPr sz="2800" spc="-15" dirty="0">
                <a:latin typeface="Calibri"/>
                <a:cs typeface="Calibri"/>
              </a:rPr>
              <a:t>Group </a:t>
            </a:r>
            <a:r>
              <a:rPr sz="2800" spc="-10" dirty="0">
                <a:latin typeface="Calibri"/>
                <a:cs typeface="Calibri"/>
              </a:rPr>
              <a:t>supervision </a:t>
            </a:r>
            <a:r>
              <a:rPr sz="2800" spc="-15" dirty="0">
                <a:latin typeface="Calibri"/>
                <a:cs typeface="Calibri"/>
              </a:rPr>
              <a:t>occurs </a:t>
            </a:r>
            <a:r>
              <a:rPr sz="2800" spc="-5" dirty="0">
                <a:latin typeface="Calibri"/>
                <a:cs typeface="Calibri"/>
              </a:rPr>
              <a:t>in  either the </a:t>
            </a:r>
            <a:r>
              <a:rPr sz="2800" spc="-10" dirty="0">
                <a:latin typeface="Calibri"/>
                <a:cs typeface="Calibri"/>
              </a:rPr>
              <a:t>school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psychology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05"/>
              </a:lnSpc>
            </a:pPr>
            <a:r>
              <a:rPr sz="2800" spc="-15" dirty="0">
                <a:latin typeface="Calibri"/>
                <a:cs typeface="Calibri"/>
              </a:rPr>
              <a:t>interns’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social work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intern’s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office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26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Supervision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1551" y="1342389"/>
            <a:ext cx="4721860" cy="50520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128270">
              <a:lnSpc>
                <a:spcPts val="2500"/>
              </a:lnSpc>
              <a:spcBef>
                <a:spcPts val="705"/>
              </a:spcBef>
            </a:pPr>
            <a:r>
              <a:rPr sz="2600" spc="-15" dirty="0">
                <a:latin typeface="Calibri"/>
                <a:cs typeface="Calibri"/>
              </a:rPr>
              <a:t>Visitors </a:t>
            </a:r>
            <a:r>
              <a:rPr sz="2600" dirty="0">
                <a:latin typeface="Calibri"/>
                <a:cs typeface="Calibri"/>
              </a:rPr>
              <a:t>check in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the Maine </a:t>
            </a:r>
            <a:r>
              <a:rPr sz="2600" spc="-20" dirty="0">
                <a:latin typeface="Calibri"/>
                <a:cs typeface="Calibri"/>
              </a:rPr>
              <a:t>East  </a:t>
            </a:r>
            <a:r>
              <a:rPr sz="2600" dirty="0">
                <a:latin typeface="Calibri"/>
                <a:cs typeface="Calibri"/>
              </a:rPr>
              <a:t>main </a:t>
            </a:r>
            <a:r>
              <a:rPr sz="2600" spc="-10" dirty="0">
                <a:latin typeface="Calibri"/>
                <a:cs typeface="Calibri"/>
              </a:rPr>
              <a:t>office </a:t>
            </a:r>
            <a:r>
              <a:rPr sz="2600" dirty="0">
                <a:latin typeface="Calibri"/>
                <a:cs typeface="Calibri"/>
              </a:rPr>
              <a:t>in 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rotunda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500"/>
              </a:lnSpc>
              <a:spcBef>
                <a:spcPts val="1505"/>
              </a:spcBef>
            </a:pPr>
            <a:r>
              <a:rPr sz="2600" spc="-5" dirty="0">
                <a:latin typeface="Calibri"/>
                <a:cs typeface="Calibri"/>
              </a:rPr>
              <a:t>The interns’ </a:t>
            </a:r>
            <a:r>
              <a:rPr sz="2600" spc="-10" dirty="0">
                <a:latin typeface="Calibri"/>
                <a:cs typeface="Calibri"/>
              </a:rPr>
              <a:t>office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located </a:t>
            </a:r>
            <a:r>
              <a:rPr sz="2600" dirty="0">
                <a:latin typeface="Calibri"/>
                <a:cs typeface="Calibri"/>
              </a:rPr>
              <a:t>in the  </a:t>
            </a:r>
            <a:r>
              <a:rPr sz="2600" spc="-5" dirty="0">
                <a:latin typeface="Calibri"/>
                <a:cs typeface="Calibri"/>
              </a:rPr>
              <a:t>Student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5" dirty="0">
                <a:latin typeface="Calibri"/>
                <a:cs typeface="Calibri"/>
              </a:rPr>
              <a:t>Department,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near 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offices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School  </a:t>
            </a:r>
            <a:r>
              <a:rPr sz="2600" spc="-15" dirty="0">
                <a:latin typeface="Calibri"/>
                <a:cs typeface="Calibri"/>
              </a:rPr>
              <a:t>Psychologists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Social</a:t>
            </a:r>
            <a:r>
              <a:rPr sz="2600" spc="-35" dirty="0">
                <a:latin typeface="Calibri"/>
                <a:cs typeface="Calibri"/>
              </a:rPr>
              <a:t> Workers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 marR="48260">
              <a:lnSpc>
                <a:spcPct val="80000"/>
              </a:lnSpc>
              <a:spcBef>
                <a:spcPts val="1505"/>
              </a:spcBef>
            </a:pPr>
            <a:r>
              <a:rPr sz="2600" spc="-10" dirty="0">
                <a:latin typeface="Calibri"/>
                <a:cs typeface="Calibri"/>
              </a:rPr>
              <a:t>Secure </a:t>
            </a:r>
            <a:r>
              <a:rPr sz="2600" spc="-5" dirty="0">
                <a:latin typeface="Calibri"/>
                <a:cs typeface="Calibri"/>
              </a:rPr>
              <a:t>student </a:t>
            </a:r>
            <a:r>
              <a:rPr sz="2600" spc="-10" dirty="0">
                <a:latin typeface="Calibri"/>
                <a:cs typeface="Calibri"/>
              </a:rPr>
              <a:t>documentation </a:t>
            </a:r>
            <a:r>
              <a:rPr sz="2600" dirty="0">
                <a:latin typeface="Calibri"/>
                <a:cs typeface="Calibri"/>
              </a:rPr>
              <a:t>is  </a:t>
            </a:r>
            <a:r>
              <a:rPr sz="2600" spc="-25" dirty="0">
                <a:latin typeface="Calibri"/>
                <a:cs typeface="Calibri"/>
              </a:rPr>
              <a:t>kept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various </a:t>
            </a:r>
            <a:r>
              <a:rPr sz="2600" spc="-10" dirty="0">
                <a:latin typeface="Calibri"/>
                <a:cs typeface="Calibri"/>
              </a:rPr>
              <a:t>offices </a:t>
            </a:r>
            <a:r>
              <a:rPr sz="2600" dirty="0">
                <a:latin typeface="Calibri"/>
                <a:cs typeface="Calibri"/>
              </a:rPr>
              <a:t>(e.g., </a:t>
            </a:r>
            <a:r>
              <a:rPr sz="2600" spc="-5" dirty="0">
                <a:latin typeface="Calibri"/>
                <a:cs typeface="Calibri"/>
              </a:rPr>
              <a:t>special  education files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locking in the  </a:t>
            </a:r>
            <a:r>
              <a:rPr sz="2600" spc="-5" dirty="0">
                <a:latin typeface="Calibri"/>
                <a:cs typeface="Calibri"/>
              </a:rPr>
              <a:t>special education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department).</a:t>
            </a:r>
            <a:endParaRPr sz="2600">
              <a:latin typeface="Calibri"/>
              <a:cs typeface="Calibri"/>
            </a:endParaRPr>
          </a:p>
          <a:p>
            <a:pPr marL="12700" marR="725170">
              <a:lnSpc>
                <a:spcPct val="80000"/>
              </a:lnSpc>
            </a:pPr>
            <a:r>
              <a:rPr sz="2600" spc="-15" dirty="0">
                <a:latin typeface="Calibri"/>
                <a:cs typeface="Calibri"/>
              </a:rPr>
              <a:t>Locked </a:t>
            </a:r>
            <a:r>
              <a:rPr sz="2600" spc="-5" dirty="0">
                <a:latin typeface="Calibri"/>
                <a:cs typeface="Calibri"/>
              </a:rPr>
              <a:t>filing cabinets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  </a:t>
            </a:r>
            <a:r>
              <a:rPr sz="2600" spc="-10" dirty="0">
                <a:latin typeface="Calibri"/>
                <a:cs typeface="Calibri"/>
              </a:rPr>
              <a:t>available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0" dirty="0">
                <a:latin typeface="Calibri"/>
                <a:cs typeface="Calibri"/>
              </a:rPr>
              <a:t>intern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office.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33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Main</a:t>
            </a:r>
            <a:r>
              <a:rPr spc="-80" dirty="0"/>
              <a:t> </a:t>
            </a:r>
            <a:r>
              <a:rPr spc="-10" dirty="0"/>
              <a:t>Office</a:t>
            </a:r>
          </a:p>
        </p:txBody>
      </p:sp>
      <p:sp>
        <p:nvSpPr>
          <p:cNvPr id="4" name="object 4"/>
          <p:cNvSpPr/>
          <p:nvPr/>
        </p:nvSpPr>
        <p:spPr>
          <a:xfrm>
            <a:off x="1051560" y="1402080"/>
            <a:ext cx="3791712" cy="2837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3271" y="2618232"/>
            <a:ext cx="1903476" cy="254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416" y="3570732"/>
            <a:ext cx="3800855" cy="2843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98677"/>
            <a:ext cx="2129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Materials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4709" y="1339418"/>
            <a:ext cx="465518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15" dirty="0">
                <a:latin typeface="Calibri"/>
                <a:cs typeface="Calibri"/>
              </a:rPr>
              <a:t>Interns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access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variety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assessment </a:t>
            </a:r>
            <a:r>
              <a:rPr sz="2800" spc="-5" dirty="0">
                <a:latin typeface="Calibri"/>
                <a:cs typeface="Calibri"/>
              </a:rPr>
              <a:t>kits and </a:t>
            </a:r>
            <a:r>
              <a:rPr sz="2800" spc="-20" dirty="0">
                <a:latin typeface="Calibri"/>
                <a:cs typeface="Calibri"/>
              </a:rPr>
              <a:t>rating  </a:t>
            </a:r>
            <a:r>
              <a:rPr sz="2800" spc="-10" dirty="0">
                <a:latin typeface="Calibri"/>
                <a:cs typeface="Calibri"/>
              </a:rPr>
              <a:t>scales </a:t>
            </a:r>
            <a:r>
              <a:rPr sz="2800" spc="-25" dirty="0">
                <a:latin typeface="Calibri"/>
                <a:cs typeface="Calibri"/>
              </a:rPr>
              <a:t>extra </a:t>
            </a:r>
            <a:r>
              <a:rPr sz="2800" dirty="0">
                <a:latin typeface="Calibri"/>
                <a:cs typeface="Calibri"/>
              </a:rPr>
              <a:t>(e.g., </a:t>
            </a:r>
            <a:r>
              <a:rPr sz="2800" spc="-35" dirty="0">
                <a:latin typeface="Calibri"/>
                <a:cs typeface="Calibri"/>
              </a:rPr>
              <a:t>WISC-V, </a:t>
            </a:r>
            <a:r>
              <a:rPr sz="2800" spc="-45" dirty="0">
                <a:latin typeface="Calibri"/>
                <a:cs typeface="Calibri"/>
              </a:rPr>
              <a:t>WIAT-  </a:t>
            </a:r>
            <a:r>
              <a:rPr sz="2800" dirty="0">
                <a:latin typeface="Calibri"/>
                <a:cs typeface="Calibri"/>
              </a:rPr>
              <a:t>III, </a:t>
            </a:r>
            <a:r>
              <a:rPr sz="2800" spc="-10" dirty="0">
                <a:latin typeface="Calibri"/>
                <a:cs typeface="Calibri"/>
              </a:rPr>
              <a:t>Vineland-II, </a:t>
            </a:r>
            <a:r>
              <a:rPr sz="2800" spc="-30" dirty="0">
                <a:latin typeface="Calibri"/>
                <a:cs typeface="Calibri"/>
              </a:rPr>
              <a:t>TOWL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4709" y="4025341"/>
            <a:ext cx="462851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15" dirty="0">
                <a:latin typeface="Calibri"/>
                <a:cs typeface="Calibri"/>
              </a:rPr>
              <a:t>There are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intervention  resources available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intern  </a:t>
            </a:r>
            <a:r>
              <a:rPr sz="2800" spc="-10" dirty="0">
                <a:latin typeface="Calibri"/>
                <a:cs typeface="Calibri"/>
              </a:rPr>
              <a:t>office </a:t>
            </a:r>
            <a:r>
              <a:rPr sz="2800" dirty="0">
                <a:latin typeface="Calibri"/>
                <a:cs typeface="Calibri"/>
              </a:rPr>
              <a:t>(e.g.,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80" dirty="0">
                <a:latin typeface="Calibri"/>
                <a:cs typeface="Calibri"/>
              </a:rPr>
              <a:t>C.A.T. </a:t>
            </a:r>
            <a:r>
              <a:rPr sz="2800" spc="-15" dirty="0">
                <a:latin typeface="Calibri"/>
                <a:cs typeface="Calibri"/>
              </a:rPr>
              <a:t>Project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Strong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Teens)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1371600"/>
            <a:ext cx="3526536" cy="2654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0" y="4146803"/>
            <a:ext cx="3526536" cy="2563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Maine East High School</vt:lpstr>
      <vt:lpstr>History</vt:lpstr>
      <vt:lpstr>Intern’s typical week of training</vt:lpstr>
      <vt:lpstr>Demographics – Maine East High School</vt:lpstr>
      <vt:lpstr>Intern’s typical week of supervision</vt:lpstr>
      <vt:lpstr>Ruth Shook-Orr, Psy.D., NCSP</vt:lpstr>
      <vt:lpstr>Supervision</vt:lpstr>
      <vt:lpstr>Main Office</vt:lpstr>
      <vt:lpstr>Materials</vt:lpstr>
      <vt:lpstr>Equipment</vt:lpstr>
      <vt:lpstr>Clerical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East High School</dc:title>
  <dc:creator>Woith, Kelly</dc:creator>
  <cp:lastModifiedBy>Allee-Smith, Paula</cp:lastModifiedBy>
  <cp:revision>1</cp:revision>
  <dcterms:created xsi:type="dcterms:W3CDTF">2019-09-17T19:21:52Z</dcterms:created>
  <dcterms:modified xsi:type="dcterms:W3CDTF">2019-09-17T19:23:49Z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2019-09-17T00:00:00Z</vt:filetime>
  </property>
</Properties>
</file>