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90" r:id="rId2"/>
    <p:sldId id="257" r:id="rId3"/>
    <p:sldId id="289" r:id="rId4"/>
    <p:sldId id="269" r:id="rId5"/>
    <p:sldId id="274" r:id="rId6"/>
    <p:sldId id="288" r:id="rId7"/>
    <p:sldId id="266" r:id="rId8"/>
    <p:sldId id="260" r:id="rId9"/>
    <p:sldId id="272" r:id="rId10"/>
    <p:sldId id="287" r:id="rId11"/>
    <p:sldId id="271"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4E10"/>
    <a:srgbClr val="5A8B25"/>
    <a:srgbClr val="687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7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8A86-57D5-1643-BA32-E54A0FBEF754}" type="datetimeFigureOut">
              <a:rPr lang="en-US" smtClean="0"/>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B46F8-8BEA-9D43-9725-97FCA7B9603A}" type="slidenum">
              <a:rPr lang="en-US" smtClean="0"/>
              <a:t>‹#›</a:t>
            </a:fld>
            <a:endParaRPr lang="en-US"/>
          </a:p>
        </p:txBody>
      </p:sp>
    </p:spTree>
    <p:extLst>
      <p:ext uri="{BB962C8B-B14F-4D97-AF65-F5344CB8AC3E}">
        <p14:creationId xmlns:p14="http://schemas.microsoft.com/office/powerpoint/2010/main" val="2076014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66E8BE6-7F61-49E0-8DCF-69BAE34C9F2E}" type="datetimeFigureOut">
              <a:rPr lang="en-US" smtClean="0"/>
              <a:t>1/27/2016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97BA7E9-A36F-4DF1-8830-E29CC11BCFA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E8BE6-7F61-49E0-8DCF-69BAE34C9F2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A7E9-A36F-4DF1-8830-E29CC11BCFA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E8BE6-7F61-49E0-8DCF-69BAE34C9F2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A7E9-A36F-4DF1-8830-E29CC11BCFA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E8BE6-7F61-49E0-8DCF-69BAE34C9F2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A7E9-A36F-4DF1-8830-E29CC11BCFA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E8BE6-7F61-49E0-8DCF-69BAE34C9F2E}"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BA7E9-A36F-4DF1-8830-E29CC11BCF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66E8BE6-7F61-49E0-8DCF-69BAE34C9F2E}"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A7E9-A36F-4DF1-8830-E29CC11BCFA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6E8BE6-7F61-49E0-8DCF-69BAE34C9F2E}"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BA7E9-A36F-4DF1-8830-E29CC11BCFA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6E8BE6-7F61-49E0-8DCF-69BAE34C9F2E}"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BA7E9-A36F-4DF1-8830-E29CC11BCFA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E8BE6-7F61-49E0-8DCF-69BAE34C9F2E}"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BA7E9-A36F-4DF1-8830-E29CC11BCF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E8BE6-7F61-49E0-8DCF-69BAE34C9F2E}"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A7E9-A36F-4DF1-8830-E29CC11BCF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E8BE6-7F61-49E0-8DCF-69BAE34C9F2E}"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BA7E9-A36F-4DF1-8830-E29CC11BCF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66E8BE6-7F61-49E0-8DCF-69BAE34C9F2E}" type="datetimeFigureOut">
              <a:rPr lang="en-US" smtClean="0"/>
              <a:t>1/27/2016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97BA7E9-A36F-4DF1-8830-E29CC11BCF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baylor.edu/medical_humanities" TargetMode="Externa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47507"/>
            <a:ext cx="9525000" cy="7010504"/>
          </a:xfrm>
          <a:prstGeom prst="rect">
            <a:avLst/>
          </a:prstGeom>
        </p:spPr>
      </p:pic>
    </p:spTree>
    <p:extLst>
      <p:ext uri="{BB962C8B-B14F-4D97-AF65-F5344CB8AC3E}">
        <p14:creationId xmlns:p14="http://schemas.microsoft.com/office/powerpoint/2010/main" val="115853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fontScale="77500" lnSpcReduction="20000"/>
          </a:bodyPr>
          <a:lstStyle/>
          <a:p>
            <a:pPr marL="0" indent="0" algn="ctr">
              <a:buNone/>
            </a:pPr>
            <a:r>
              <a:rPr lang="en-US" sz="4200" dirty="0" smtClean="0">
                <a:latin typeface="Times New Roman" panose="02020603050405020304" pitchFamily="18" charset="0"/>
                <a:ea typeface="Times New Roman" panose="02020603050405020304" pitchFamily="18" charset="0"/>
                <a:cs typeface="Times New Roman" panose="02020603050405020304" pitchFamily="18" charset="0"/>
              </a:rPr>
              <a:t>February </a:t>
            </a:r>
            <a:r>
              <a:rPr lang="en-US" sz="4200" dirty="0">
                <a:latin typeface="Times New Roman" panose="02020603050405020304" pitchFamily="18" charset="0"/>
                <a:ea typeface="Times New Roman" panose="02020603050405020304" pitchFamily="18" charset="0"/>
                <a:cs typeface="Times New Roman" panose="02020603050405020304" pitchFamily="18" charset="0"/>
              </a:rPr>
              <a:t>5-6, 2016 at Truett Seminary on Baylor’s campus.  </a:t>
            </a:r>
            <a:endParaRPr lang="en-US" sz="4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endParaRPr lang="en-US"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3500" dirty="0" smtClean="0">
                <a:latin typeface="Times New Roman" panose="02020603050405020304" pitchFamily="18" charset="0"/>
                <a:ea typeface="Times New Roman" panose="02020603050405020304" pitchFamily="18" charset="0"/>
                <a:cs typeface="Times New Roman" panose="02020603050405020304" pitchFamily="18" charset="0"/>
              </a:rPr>
              <a:t>This </a:t>
            </a:r>
            <a:r>
              <a:rPr lang="en-US" sz="3500" dirty="0">
                <a:latin typeface="Times New Roman" panose="02020603050405020304" pitchFamily="18" charset="0"/>
                <a:ea typeface="Times New Roman" panose="02020603050405020304" pitchFamily="18" charset="0"/>
                <a:cs typeface="Times New Roman" panose="02020603050405020304" pitchFamily="18" charset="0"/>
              </a:rPr>
              <a:t>event is open to students and faculty from all over the university—and to our alumni! </a:t>
            </a:r>
            <a:endParaRPr lang="en-US" sz="35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3500" dirty="0">
                <a:latin typeface="Times New Roman" panose="02020603050405020304" pitchFamily="18" charset="0"/>
                <a:ea typeface="Times New Roman" panose="02020603050405020304" pitchFamily="18" charset="0"/>
                <a:cs typeface="Times New Roman" panose="02020603050405020304" pitchFamily="18" charset="0"/>
              </a:rPr>
              <a:t>For only $15, you will receive all meals, sessions and activities.  </a:t>
            </a:r>
          </a:p>
          <a:p>
            <a:pPr algn="ctr"/>
            <a:endParaRPr lang="en-US" sz="35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en-US" sz="3500" dirty="0">
                <a:latin typeface="Times New Roman" panose="02020603050405020304" pitchFamily="18" charset="0"/>
                <a:ea typeface="Times New Roman" panose="02020603050405020304" pitchFamily="18" charset="0"/>
                <a:cs typeface="Times New Roman" panose="02020603050405020304" pitchFamily="18" charset="0"/>
              </a:rPr>
              <a:t>Free T shirts for the first 50 registrants!</a:t>
            </a:r>
          </a:p>
        </p:txBody>
      </p:sp>
      <p:sp>
        <p:nvSpPr>
          <p:cNvPr id="2" name="Title 1"/>
          <p:cNvSpPr>
            <a:spLocks noGrp="1"/>
          </p:cNvSpPr>
          <p:nvPr>
            <p:ph type="title"/>
          </p:nvPr>
        </p:nvSpPr>
        <p:spPr>
          <a:xfrm>
            <a:off x="458544" y="457200"/>
            <a:ext cx="8226910" cy="1054250"/>
          </a:xfrm>
        </p:spPr>
        <p:txBody>
          <a:bodyPr/>
          <a:lstStyle/>
          <a:p>
            <a:r>
              <a:rPr lang="en-US" sz="2800" dirty="0">
                <a:latin typeface="Lucida Calligraphy" pitchFamily="66" charset="0"/>
              </a:rPr>
              <a:t/>
            </a:r>
            <a:br>
              <a:rPr lang="en-US" sz="2800" dirty="0">
                <a:latin typeface="Lucida Calligraphy" pitchFamily="66" charset="0"/>
              </a:rPr>
            </a:br>
            <a:r>
              <a:rPr lang="en-US" sz="4400" dirty="0"/>
              <a:t>The Heart of a True Physician</a:t>
            </a:r>
          </a:p>
        </p:txBody>
      </p:sp>
    </p:spTree>
    <p:extLst>
      <p:ext uri="{BB962C8B-B14F-4D97-AF65-F5344CB8AC3E}">
        <p14:creationId xmlns:p14="http://schemas.microsoft.com/office/powerpoint/2010/main" val="11763700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2200"/>
            <a:ext cx="7125112" cy="4051437"/>
          </a:xfrm>
        </p:spPr>
        <p:txBody>
          <a:bodyPr/>
          <a:lstStyle/>
          <a:p>
            <a:pPr marL="0" indent="0" algn="ctr">
              <a:buNone/>
            </a:pPr>
            <a:r>
              <a:rPr lang="en-US" sz="2800" dirty="0" smtClean="0"/>
              <a:t>On-Line Registration </a:t>
            </a:r>
            <a:r>
              <a:rPr lang="en-US" sz="2800" dirty="0"/>
              <a:t>at </a:t>
            </a:r>
            <a:r>
              <a:rPr lang="en-US" sz="2800" dirty="0" smtClean="0">
                <a:hlinkClick r:id="rId3"/>
              </a:rPr>
              <a:t>www.baylor.edu/medical_humanities</a:t>
            </a:r>
            <a:endParaRPr lang="en-US" sz="2800" dirty="0" smtClean="0"/>
          </a:p>
          <a:p>
            <a:pPr marL="0" indent="0" algn="ctr">
              <a:buNone/>
            </a:pPr>
            <a:endParaRPr lang="en-US" sz="2800" dirty="0"/>
          </a:p>
          <a:p>
            <a:pPr marL="0" indent="0" algn="ctr">
              <a:buNone/>
            </a:pPr>
            <a:r>
              <a:rPr lang="en-US" sz="2800" dirty="0" smtClean="0"/>
              <a:t>Come by the Medical Humanities Office </a:t>
            </a:r>
          </a:p>
          <a:p>
            <a:pPr marL="0" indent="0" algn="ctr">
              <a:buNone/>
            </a:pPr>
            <a:r>
              <a:rPr lang="en-US" sz="2800" dirty="0" smtClean="0"/>
              <a:t>Baylor Science Building, room</a:t>
            </a:r>
            <a:r>
              <a:rPr lang="en-US" sz="2800" dirty="0"/>
              <a:t> </a:t>
            </a:r>
            <a:r>
              <a:rPr lang="en-US" sz="2800" dirty="0" smtClean="0"/>
              <a:t>D108</a:t>
            </a:r>
          </a:p>
          <a:p>
            <a:pPr marL="0" indent="0" algn="ctr">
              <a:buNone/>
            </a:pPr>
            <a:endParaRPr lang="en-US" sz="2800" dirty="0" smtClean="0"/>
          </a:p>
          <a:p>
            <a:pPr marL="0" indent="0" algn="ctr">
              <a:buNone/>
            </a:pPr>
            <a:r>
              <a:rPr lang="en-US" sz="2800" dirty="0" smtClean="0"/>
              <a:t>Or contact Sue Mock at 710-2065 or </a:t>
            </a:r>
            <a:r>
              <a:rPr lang="en-US" sz="2800" dirty="0" err="1" smtClean="0"/>
              <a:t>Sue_Mock@baylor.edu</a:t>
            </a:r>
            <a:endParaRPr lang="en-US" sz="2800" dirty="0" smtClean="0"/>
          </a:p>
          <a:p>
            <a:endParaRPr lang="en-US" dirty="0"/>
          </a:p>
        </p:txBody>
      </p:sp>
      <p:sp>
        <p:nvSpPr>
          <p:cNvPr id="2" name="Title 1"/>
          <p:cNvSpPr>
            <a:spLocks noGrp="1"/>
          </p:cNvSpPr>
          <p:nvPr>
            <p:ph type="title"/>
          </p:nvPr>
        </p:nvSpPr>
        <p:spPr>
          <a:xfrm>
            <a:off x="1" y="457200"/>
            <a:ext cx="9067800" cy="1143000"/>
          </a:xfrm>
        </p:spPr>
        <p:txBody>
          <a:bodyPr/>
          <a:lstStyle/>
          <a:p>
            <a:r>
              <a:rPr lang="en-US" sz="4400" i="1" dirty="0" smtClean="0">
                <a:solidFill>
                  <a:schemeClr val="tx1"/>
                </a:solidFill>
                <a:cs typeface="Andalus" pitchFamily="18" charset="-78"/>
              </a:rPr>
              <a:t>For more information &amp; to register…</a:t>
            </a:r>
            <a:endParaRPr lang="en-US" sz="4400" i="1" dirty="0">
              <a:solidFill>
                <a:schemeClr val="tx1"/>
              </a:solidFill>
              <a:cs typeface="Andalus" pitchFamily="18" charset="-78"/>
            </a:endParaRPr>
          </a:p>
        </p:txBody>
      </p:sp>
    </p:spTree>
    <p:extLst>
      <p:ext uri="{BB962C8B-B14F-4D97-AF65-F5344CB8AC3E}">
        <p14:creationId xmlns:p14="http://schemas.microsoft.com/office/powerpoint/2010/main" val="27903147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47507"/>
            <a:ext cx="9525000" cy="7010504"/>
          </a:xfrm>
          <a:prstGeom prst="rect">
            <a:avLst/>
          </a:prstGeom>
        </p:spPr>
      </p:pic>
    </p:spTree>
    <p:extLst>
      <p:ext uri="{BB962C8B-B14F-4D97-AF65-F5344CB8AC3E}">
        <p14:creationId xmlns:p14="http://schemas.microsoft.com/office/powerpoint/2010/main" val="4268116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2361"/>
            <a:ext cx="8305800" cy="2567580"/>
          </a:xfrm>
        </p:spPr>
        <p:txBody>
          <a:bodyPr/>
          <a:lstStyle/>
          <a:p>
            <a:r>
              <a:rPr lang="en-US" sz="2800" dirty="0" smtClean="0">
                <a:latin typeface="Lucida Calligraphy" pitchFamily="66" charset="0"/>
              </a:rPr>
              <a:t/>
            </a:r>
            <a:br>
              <a:rPr lang="en-US" sz="2800" dirty="0" smtClean="0">
                <a:latin typeface="Lucida Calligraphy" pitchFamily="66" charset="0"/>
              </a:rPr>
            </a:br>
            <a:r>
              <a:rPr lang="en-US" dirty="0" smtClean="0"/>
              <a:t>Medical Humanities Retreat</a:t>
            </a:r>
            <a:endParaRPr lang="en-US" dirty="0"/>
          </a:p>
        </p:txBody>
      </p:sp>
      <p:sp>
        <p:nvSpPr>
          <p:cNvPr id="3" name="Subtitle 2"/>
          <p:cNvSpPr>
            <a:spLocks noGrp="1"/>
          </p:cNvSpPr>
          <p:nvPr>
            <p:ph type="subTitle" idx="1"/>
          </p:nvPr>
        </p:nvSpPr>
        <p:spPr/>
        <p:txBody>
          <a:bodyPr>
            <a:normAutofit/>
          </a:bodyPr>
          <a:lstStyle/>
          <a:p>
            <a:r>
              <a:rPr lang="en-US" sz="3200" dirty="0" smtClean="0"/>
              <a:t>February 5 &amp; 6, 2016</a:t>
            </a:r>
            <a:endParaRPr lang="en-US" sz="3200" dirty="0"/>
          </a:p>
        </p:txBody>
      </p:sp>
      <p:sp>
        <p:nvSpPr>
          <p:cNvPr id="4" name="TextBox 3"/>
          <p:cNvSpPr txBox="1"/>
          <p:nvPr/>
        </p:nvSpPr>
        <p:spPr>
          <a:xfrm>
            <a:off x="533400" y="4419600"/>
            <a:ext cx="8153400" cy="769441"/>
          </a:xfrm>
          <a:prstGeom prst="rect">
            <a:avLst/>
          </a:prstGeom>
          <a:noFill/>
        </p:spPr>
        <p:txBody>
          <a:bodyPr wrap="square" rtlCol="0">
            <a:spAutoFit/>
          </a:bodyPr>
          <a:lstStyle/>
          <a:p>
            <a:pPr algn="ctr"/>
            <a:r>
              <a:rPr lang="en-US" sz="4400" dirty="0" smtClean="0"/>
              <a:t>The Heart of a True Physician</a:t>
            </a:r>
            <a:endParaRPr lang="en-US" sz="4400" dirty="0">
              <a:latin typeface="Lucida Calligraphy" pitchFamily="66" charset="0"/>
            </a:endParaRPr>
          </a:p>
        </p:txBody>
      </p:sp>
      <p:sp>
        <p:nvSpPr>
          <p:cNvPr id="5" name="TextBox 4"/>
          <p:cNvSpPr txBox="1"/>
          <p:nvPr/>
        </p:nvSpPr>
        <p:spPr>
          <a:xfrm>
            <a:off x="1905000" y="5547944"/>
            <a:ext cx="6324600" cy="523220"/>
          </a:xfrm>
          <a:prstGeom prst="rect">
            <a:avLst/>
          </a:prstGeom>
          <a:noFill/>
        </p:spPr>
        <p:txBody>
          <a:bodyPr wrap="square" rtlCol="0">
            <a:spAutoFit/>
          </a:bodyPr>
          <a:lstStyle/>
          <a:p>
            <a:r>
              <a:rPr lang="en-US" sz="2800" dirty="0" smtClean="0"/>
              <a:t>With DR. HÉLIO ANGOTTI-NETO</a:t>
            </a:r>
            <a:endParaRPr lang="en-US" sz="2800" dirty="0"/>
          </a:p>
        </p:txBody>
      </p:sp>
    </p:spTree>
    <p:extLst>
      <p:ext uri="{BB962C8B-B14F-4D97-AF65-F5344CB8AC3E}">
        <p14:creationId xmlns:p14="http://schemas.microsoft.com/office/powerpoint/2010/main" val="189057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458545" y="2248347"/>
            <a:ext cx="7986208" cy="3877815"/>
          </a:xfrm>
        </p:spPr>
        <p:txBody>
          <a:bodyPr>
            <a:normAutofit/>
          </a:bodyPr>
          <a:lstStyle/>
          <a:p>
            <a:pPr>
              <a:lnSpc>
                <a:spcPct val="107000"/>
              </a:lnSpc>
              <a:spcAft>
                <a:spcPts val="8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Come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and explore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what it means to have the heart of a true physician, what genuine love looks like in medicine and how the scripture can shape the work we do and the ways in which we are called to serve.</a:t>
            </a:r>
          </a:p>
          <a:p>
            <a:pPr>
              <a:lnSpc>
                <a:spcPct val="107000"/>
              </a:lnSpc>
              <a:spcAft>
                <a:spcPts val="800"/>
              </a:spcAf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All </a:t>
            </a:r>
            <a:r>
              <a:rPr lang="en-US" sz="2800" b="1" dirty="0">
                <a:latin typeface="Times New Roman" panose="02020603050405020304" pitchFamily="18" charset="0"/>
                <a:ea typeface="Calibri" panose="020F0502020204030204" pitchFamily="34" charset="0"/>
                <a:cs typeface="Times New Roman" panose="02020603050405020304" pitchFamily="18" charset="0"/>
              </a:rPr>
              <a:t>Baylor students and faculty are welcome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8544" y="457200"/>
            <a:ext cx="8226910" cy="1054250"/>
          </a:xfrm>
        </p:spPr>
        <p:txBody>
          <a:bodyPr/>
          <a:lstStyle/>
          <a:p>
            <a:r>
              <a:rPr lang="en-US" sz="2800" dirty="0">
                <a:latin typeface="Lucida Calligraphy" pitchFamily="66" charset="0"/>
              </a:rPr>
              <a:t/>
            </a:r>
            <a:br>
              <a:rPr lang="en-US" sz="2800" dirty="0">
                <a:latin typeface="Lucida Calligraphy" pitchFamily="66" charset="0"/>
              </a:rPr>
            </a:br>
            <a:r>
              <a:rPr lang="en-US" sz="4400" dirty="0"/>
              <a:t>The Heart of a True Physician</a:t>
            </a:r>
          </a:p>
        </p:txBody>
      </p:sp>
    </p:spTree>
    <p:extLst>
      <p:ext uri="{BB962C8B-B14F-4D97-AF65-F5344CB8AC3E}">
        <p14:creationId xmlns:p14="http://schemas.microsoft.com/office/powerpoint/2010/main" val="3306808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38400"/>
            <a:ext cx="7772400" cy="4051437"/>
          </a:xfrm>
        </p:spPr>
        <p:txBody>
          <a:bodyPr/>
          <a:lstStyle/>
          <a:p>
            <a:pPr marL="0" indent="0">
              <a:buNone/>
            </a:pPr>
            <a:r>
              <a:rPr lang="en-US" b="1" dirty="0"/>
              <a:t>When</a:t>
            </a:r>
            <a:r>
              <a:rPr lang="en-US" dirty="0"/>
              <a:t>: </a:t>
            </a:r>
            <a:r>
              <a:rPr lang="en-US" dirty="0" smtClean="0"/>
              <a:t>Friday, February </a:t>
            </a:r>
            <a:r>
              <a:rPr lang="en-US" dirty="0"/>
              <a:t>5</a:t>
            </a:r>
            <a:r>
              <a:rPr lang="en-US" dirty="0" smtClean="0"/>
              <a:t> &amp; Saturday, February </a:t>
            </a:r>
            <a:r>
              <a:rPr lang="en-US" dirty="0"/>
              <a:t>6</a:t>
            </a:r>
          </a:p>
          <a:p>
            <a:pPr marL="0" indent="0">
              <a:buNone/>
            </a:pPr>
            <a:r>
              <a:rPr lang="en-US" b="1" dirty="0"/>
              <a:t>Where</a:t>
            </a:r>
            <a:r>
              <a:rPr lang="en-US" dirty="0"/>
              <a:t>: </a:t>
            </a:r>
            <a:r>
              <a:rPr lang="en-US" dirty="0" smtClean="0"/>
              <a:t>Truett Seminary, Baylor University</a:t>
            </a:r>
            <a:endParaRPr lang="en-US" dirty="0"/>
          </a:p>
          <a:p>
            <a:pPr marL="0" indent="0">
              <a:buNone/>
            </a:pPr>
            <a:r>
              <a:rPr lang="en-US" b="1" dirty="0"/>
              <a:t>Who</a:t>
            </a:r>
            <a:r>
              <a:rPr lang="en-US" dirty="0"/>
              <a:t>: All students are </a:t>
            </a:r>
            <a:r>
              <a:rPr lang="en-US" dirty="0" smtClean="0"/>
              <a:t>welcome</a:t>
            </a:r>
            <a:r>
              <a:rPr lang="en-US" dirty="0"/>
              <a:t> </a:t>
            </a:r>
            <a:r>
              <a:rPr lang="en-US" dirty="0" smtClean="0"/>
              <a:t>(not just Medical Humanities majors!) </a:t>
            </a:r>
            <a:endParaRPr lang="en-US" dirty="0"/>
          </a:p>
          <a:p>
            <a:pPr marL="0" indent="0">
              <a:buNone/>
            </a:pPr>
            <a:r>
              <a:rPr lang="en-US" b="1" dirty="0"/>
              <a:t>Cost</a:t>
            </a:r>
            <a:r>
              <a:rPr lang="en-US" dirty="0"/>
              <a:t>: </a:t>
            </a:r>
            <a:r>
              <a:rPr lang="en-US" dirty="0" smtClean="0"/>
              <a:t>Only $15 covers </a:t>
            </a:r>
            <a:r>
              <a:rPr lang="en-US" dirty="0"/>
              <a:t>all </a:t>
            </a:r>
            <a:r>
              <a:rPr lang="en-US" dirty="0" smtClean="0"/>
              <a:t>meals, sessions &amp; activities </a:t>
            </a:r>
          </a:p>
          <a:p>
            <a:pPr marL="0" indent="0">
              <a:buNone/>
            </a:pPr>
            <a:r>
              <a:rPr lang="en-US" b="1" dirty="0" smtClean="0"/>
              <a:t>Bonus</a:t>
            </a:r>
            <a:r>
              <a:rPr lang="en-US" dirty="0" smtClean="0"/>
              <a:t>:  Free T-shirts to first 50 registrants! </a:t>
            </a:r>
          </a:p>
          <a:p>
            <a:pPr marL="0" indent="0">
              <a:buNone/>
            </a:pPr>
            <a:r>
              <a:rPr lang="en-US" b="1" dirty="0" smtClean="0"/>
              <a:t>Transportation: </a:t>
            </a:r>
            <a:r>
              <a:rPr lang="en-US" dirty="0"/>
              <a:t>N</a:t>
            </a:r>
            <a:r>
              <a:rPr lang="en-US" dirty="0" smtClean="0"/>
              <a:t>o need, it’s on campus!</a:t>
            </a:r>
            <a:endParaRPr lang="en-US" dirty="0"/>
          </a:p>
        </p:txBody>
      </p:sp>
      <p:sp>
        <p:nvSpPr>
          <p:cNvPr id="2" name="Title 1"/>
          <p:cNvSpPr>
            <a:spLocks noGrp="1"/>
          </p:cNvSpPr>
          <p:nvPr>
            <p:ph type="title"/>
          </p:nvPr>
        </p:nvSpPr>
        <p:spPr/>
        <p:txBody>
          <a:bodyPr/>
          <a:lstStyle/>
          <a:p>
            <a:r>
              <a:rPr lang="en-US" i="1" dirty="0" smtClean="0"/>
              <a:t>Details….</a:t>
            </a:r>
            <a:endParaRPr lang="en-US" i="1" dirty="0"/>
          </a:p>
        </p:txBody>
      </p:sp>
    </p:spTree>
    <p:extLst>
      <p:ext uri="{BB962C8B-B14F-4D97-AF65-F5344CB8AC3E}">
        <p14:creationId xmlns:p14="http://schemas.microsoft.com/office/powerpoint/2010/main" val="3041001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438400"/>
            <a:ext cx="7745505" cy="3877815"/>
          </a:xfrm>
        </p:spPr>
        <p:txBody>
          <a:bodyPr>
            <a:normAutofit/>
          </a:bodyPr>
          <a:lstStyle/>
          <a:p>
            <a:pPr marL="0" indent="0">
              <a:buNone/>
            </a:pPr>
            <a:r>
              <a:rPr lang="en-US" sz="3200" dirty="0"/>
              <a:t>Outstanding Talks &amp; Presenters</a:t>
            </a:r>
          </a:p>
          <a:p>
            <a:pPr marL="0" indent="0">
              <a:buNone/>
            </a:pPr>
            <a:r>
              <a:rPr lang="en-US" sz="3200" dirty="0"/>
              <a:t>Get to know your faculty members</a:t>
            </a:r>
          </a:p>
          <a:p>
            <a:pPr marL="0" indent="0">
              <a:buNone/>
            </a:pPr>
            <a:r>
              <a:rPr lang="en-US" sz="3200" dirty="0"/>
              <a:t>Fun with other </a:t>
            </a:r>
            <a:r>
              <a:rPr lang="en-US" sz="3200" dirty="0" smtClean="0"/>
              <a:t>Pre-Health </a:t>
            </a:r>
            <a:r>
              <a:rPr lang="en-US" sz="3200" dirty="0"/>
              <a:t>students</a:t>
            </a:r>
          </a:p>
          <a:p>
            <a:pPr marL="0" indent="0">
              <a:buNone/>
            </a:pPr>
            <a:r>
              <a:rPr lang="en-US" sz="3200" dirty="0"/>
              <a:t>Q&amp;A with </a:t>
            </a:r>
            <a:r>
              <a:rPr lang="en-US" sz="3200" dirty="0" smtClean="0"/>
              <a:t>panel of Baylor </a:t>
            </a:r>
            <a:r>
              <a:rPr lang="en-US" sz="3200" dirty="0"/>
              <a:t>alumni </a:t>
            </a:r>
            <a:endParaRPr lang="en-US" sz="3200" dirty="0" smtClean="0"/>
          </a:p>
          <a:p>
            <a:pPr marL="0" indent="0">
              <a:buNone/>
            </a:pPr>
            <a:r>
              <a:rPr lang="en-US" sz="3200" dirty="0" smtClean="0"/>
              <a:t>Music</a:t>
            </a:r>
            <a:endParaRPr lang="en-US" sz="3200" dirty="0"/>
          </a:p>
          <a:p>
            <a:pPr marL="0" indent="0">
              <a:buNone/>
            </a:pPr>
            <a:r>
              <a:rPr lang="en-US" sz="3200" dirty="0"/>
              <a:t>A</a:t>
            </a:r>
            <a:r>
              <a:rPr lang="en-US" sz="3200" dirty="0" smtClean="0"/>
              <a:t>nd more!</a:t>
            </a:r>
            <a:endParaRPr lang="en-US" sz="3200" dirty="0"/>
          </a:p>
          <a:p>
            <a:endParaRPr lang="en-US" dirty="0"/>
          </a:p>
        </p:txBody>
      </p:sp>
      <p:sp>
        <p:nvSpPr>
          <p:cNvPr id="3" name="Title 2"/>
          <p:cNvSpPr>
            <a:spLocks noGrp="1"/>
          </p:cNvSpPr>
          <p:nvPr>
            <p:ph type="title"/>
          </p:nvPr>
        </p:nvSpPr>
        <p:spPr/>
        <p:txBody>
          <a:bodyPr/>
          <a:lstStyle/>
          <a:p>
            <a:r>
              <a:rPr lang="en-US" i="1" dirty="0" smtClean="0"/>
              <a:t>Activities…</a:t>
            </a:r>
            <a:endParaRPr lang="en-US" i="1" dirty="0"/>
          </a:p>
        </p:txBody>
      </p:sp>
    </p:spTree>
    <p:extLst>
      <p:ext uri="{BB962C8B-B14F-4D97-AF65-F5344CB8AC3E}">
        <p14:creationId xmlns:p14="http://schemas.microsoft.com/office/powerpoint/2010/main" val="2624836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idx="1"/>
          </p:nvPr>
        </p:nvSpPr>
        <p:spPr>
          <a:xfrm>
            <a:off x="4114800" y="2209800"/>
            <a:ext cx="4419599" cy="3877815"/>
          </a:xfrm>
        </p:spPr>
        <p:txBody>
          <a:bodyPr>
            <a:normAutofit lnSpcReduction="10000"/>
          </a:bodyPr>
          <a:lstStyle/>
          <a:p>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Dr. Neto is </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our keynote speaker, an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ophthalmologist </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&amp;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ean </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of UNESC Medicine School in Brazil. Dr. Neto speaks and writes extensively about the intersection of Christianity and medicine and it will be an honor to have him with us at Baylor University.  </a:t>
            </a:r>
          </a:p>
        </p:txBody>
      </p:sp>
      <p:sp>
        <p:nvSpPr>
          <p:cNvPr id="2" name="Title 1"/>
          <p:cNvSpPr>
            <a:spLocks noGrp="1"/>
          </p:cNvSpPr>
          <p:nvPr>
            <p:ph type="title"/>
          </p:nvPr>
        </p:nvSpPr>
        <p:spPr>
          <a:xfrm>
            <a:off x="458544" y="457200"/>
            <a:ext cx="8226910" cy="1054250"/>
          </a:xfrm>
        </p:spPr>
        <p:txBody>
          <a:bodyPr/>
          <a:lstStyle/>
          <a:p>
            <a:r>
              <a:rPr lang="en-US" sz="2800" dirty="0">
                <a:latin typeface="Lucida Calligraphy" pitchFamily="66" charset="0"/>
              </a:rPr>
              <a:t/>
            </a:r>
            <a:br>
              <a:rPr lang="en-US" sz="2800" dirty="0">
                <a:latin typeface="Lucida Calligraphy" pitchFamily="66" charset="0"/>
              </a:rPr>
            </a:br>
            <a:r>
              <a:rPr lang="en-US" sz="4400" dirty="0"/>
              <a:t>The Heart of a True Physician</a:t>
            </a:r>
          </a:p>
        </p:txBody>
      </p:sp>
      <p:pic>
        <p:nvPicPr>
          <p:cNvPr id="4" name="Picture 3"/>
          <p:cNvPicPr>
            <a:picLocks noChangeAspect="1"/>
          </p:cNvPicPr>
          <p:nvPr/>
        </p:nvPicPr>
        <p:blipFill>
          <a:blip r:embed="rId3"/>
          <a:stretch>
            <a:fillRect/>
          </a:stretch>
        </p:blipFill>
        <p:spPr>
          <a:xfrm>
            <a:off x="990600" y="2819400"/>
            <a:ext cx="2629271" cy="2895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3594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2590800"/>
            <a:ext cx="3962400" cy="5050639"/>
          </a:xfrm>
        </p:spPr>
        <p:txBody>
          <a:bodyPr>
            <a:normAutofit/>
          </a:bodyPr>
          <a:lstStyle/>
          <a:p>
            <a:pPr marL="0" indent="0">
              <a:buNone/>
            </a:pPr>
            <a:r>
              <a:rPr lang="en-US" sz="2000" b="1" dirty="0" smtClean="0"/>
              <a:t>8:00</a:t>
            </a:r>
            <a:r>
              <a:rPr lang="en-US" sz="2000" dirty="0"/>
              <a:t>	</a:t>
            </a:r>
            <a:r>
              <a:rPr lang="en-US" sz="2000" dirty="0" smtClean="0"/>
              <a:t>Breakfast</a:t>
            </a:r>
            <a:r>
              <a:rPr lang="en-US" sz="2000" dirty="0"/>
              <a:t>			</a:t>
            </a:r>
            <a:r>
              <a:rPr lang="en-US" sz="2000" dirty="0" smtClean="0"/>
              <a:t>		</a:t>
            </a:r>
          </a:p>
          <a:p>
            <a:pPr marL="0" indent="0">
              <a:buNone/>
            </a:pPr>
            <a:r>
              <a:rPr lang="en-US" sz="2000" b="1" dirty="0" smtClean="0"/>
              <a:t>8:30</a:t>
            </a:r>
            <a:r>
              <a:rPr lang="en-US" sz="2000" dirty="0" smtClean="0"/>
              <a:t> 	Morning </a:t>
            </a:r>
            <a:r>
              <a:rPr lang="en-US" sz="2000" dirty="0"/>
              <a:t>Prayer		</a:t>
            </a:r>
            <a:r>
              <a:rPr lang="en-US" sz="2000" dirty="0" smtClean="0"/>
              <a:t>		</a:t>
            </a:r>
          </a:p>
          <a:p>
            <a:pPr marL="0" indent="0">
              <a:buNone/>
            </a:pPr>
            <a:r>
              <a:rPr lang="en-US" sz="2000" b="1" dirty="0" smtClean="0"/>
              <a:t>9:00</a:t>
            </a:r>
            <a:r>
              <a:rPr lang="en-US" sz="2000" dirty="0"/>
              <a:t>	</a:t>
            </a:r>
            <a:r>
              <a:rPr lang="en-US" sz="2000" dirty="0" smtClean="0"/>
              <a:t>Guest Speaker: Dr. Neto			</a:t>
            </a:r>
          </a:p>
          <a:p>
            <a:pPr marL="0" indent="0">
              <a:buNone/>
            </a:pPr>
            <a:r>
              <a:rPr lang="en-US" sz="2000" b="1" dirty="0" smtClean="0"/>
              <a:t>10:00   	</a:t>
            </a:r>
            <a:r>
              <a:rPr lang="en-US" sz="2000" dirty="0" smtClean="0"/>
              <a:t>Breakout </a:t>
            </a:r>
            <a:r>
              <a:rPr lang="en-US" sz="2000" dirty="0"/>
              <a:t>Sessions  		</a:t>
            </a:r>
            <a:r>
              <a:rPr lang="en-US" sz="2000" dirty="0" smtClean="0"/>
              <a:t>		</a:t>
            </a:r>
          </a:p>
          <a:p>
            <a:pPr marL="0" indent="0">
              <a:buNone/>
            </a:pPr>
            <a:r>
              <a:rPr lang="en-US" sz="2000" b="1" dirty="0" smtClean="0"/>
              <a:t>11:00	</a:t>
            </a:r>
            <a:r>
              <a:rPr lang="en-US" sz="2000" b="1" dirty="0"/>
              <a:t> </a:t>
            </a:r>
            <a:r>
              <a:rPr lang="en-US" sz="2000" dirty="0" smtClean="0"/>
              <a:t>Medical Student Q&amp;A</a:t>
            </a:r>
            <a:r>
              <a:rPr lang="en-US" sz="2000" dirty="0"/>
              <a:t>		</a:t>
            </a:r>
            <a:r>
              <a:rPr lang="en-US" sz="2000" dirty="0" smtClean="0"/>
              <a:t>		</a:t>
            </a:r>
            <a:endParaRPr lang="en-US" sz="2000" dirty="0"/>
          </a:p>
          <a:p>
            <a:pPr marL="0" indent="0">
              <a:buNone/>
            </a:pPr>
            <a:r>
              <a:rPr lang="en-US" sz="2000" b="1" dirty="0"/>
              <a:t>12:00	</a:t>
            </a:r>
            <a:r>
              <a:rPr lang="en-US" sz="2000" dirty="0" smtClean="0"/>
              <a:t> Lunch  </a:t>
            </a:r>
            <a:r>
              <a:rPr lang="en-US" sz="2000" dirty="0"/>
              <a:t>	</a:t>
            </a:r>
            <a:r>
              <a:rPr lang="en-US" sz="1900" dirty="0"/>
              <a:t>		</a:t>
            </a:r>
            <a:r>
              <a:rPr lang="en-US" sz="1900" dirty="0" smtClean="0"/>
              <a:t>		</a:t>
            </a:r>
            <a:endParaRPr lang="en-US" sz="1900" dirty="0"/>
          </a:p>
          <a:p>
            <a:pPr marL="0" indent="0">
              <a:buNone/>
            </a:pPr>
            <a:r>
              <a:rPr lang="en-US" dirty="0"/>
              <a:t> </a:t>
            </a:r>
          </a:p>
          <a:p>
            <a:endParaRPr lang="en-US" dirty="0"/>
          </a:p>
        </p:txBody>
      </p:sp>
      <p:sp>
        <p:nvSpPr>
          <p:cNvPr id="2" name="Title 1"/>
          <p:cNvSpPr>
            <a:spLocks noGrp="1"/>
          </p:cNvSpPr>
          <p:nvPr>
            <p:ph type="title"/>
          </p:nvPr>
        </p:nvSpPr>
        <p:spPr/>
        <p:txBody>
          <a:bodyPr/>
          <a:lstStyle/>
          <a:p>
            <a:r>
              <a:rPr lang="en-US" i="1" dirty="0" smtClean="0"/>
              <a:t>Retreat Schedule</a:t>
            </a:r>
            <a:endParaRPr lang="en-US" i="1" dirty="0"/>
          </a:p>
        </p:txBody>
      </p:sp>
      <p:sp>
        <p:nvSpPr>
          <p:cNvPr id="4" name="Content Placeholder 2"/>
          <p:cNvSpPr txBox="1">
            <a:spLocks/>
          </p:cNvSpPr>
          <p:nvPr/>
        </p:nvSpPr>
        <p:spPr>
          <a:xfrm>
            <a:off x="533400" y="2590800"/>
            <a:ext cx="4210120" cy="4051437"/>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1900" b="1" dirty="0"/>
              <a:t>5:30 	Registration 	 </a:t>
            </a:r>
            <a:endParaRPr lang="en-US" sz="1900" b="1" dirty="0" smtClean="0"/>
          </a:p>
          <a:p>
            <a:pPr marL="0" indent="0">
              <a:buFont typeface="Wingdings" pitchFamily="2" charset="2"/>
              <a:buNone/>
            </a:pPr>
            <a:endParaRPr lang="en-US" sz="1900" b="1" dirty="0"/>
          </a:p>
          <a:p>
            <a:pPr marL="0" indent="0">
              <a:buFont typeface="Wingdings" pitchFamily="2" charset="2"/>
              <a:buNone/>
            </a:pPr>
            <a:r>
              <a:rPr lang="en-US" sz="1900" b="1" dirty="0"/>
              <a:t>6:00  	Welcome, Invocation, &amp; </a:t>
            </a:r>
            <a:r>
              <a:rPr lang="en-US" sz="1900" b="1" dirty="0" smtClean="0"/>
              <a:t>	Dinner </a:t>
            </a:r>
          </a:p>
          <a:p>
            <a:pPr marL="0" indent="0">
              <a:buFont typeface="Wingdings" pitchFamily="2" charset="2"/>
              <a:buNone/>
            </a:pPr>
            <a:endParaRPr lang="en-US" sz="1900" b="1" dirty="0"/>
          </a:p>
          <a:p>
            <a:pPr marL="0" lvl="1" indent="0">
              <a:buFont typeface="Wingdings" pitchFamily="2" charset="2"/>
              <a:buNone/>
            </a:pPr>
            <a:r>
              <a:rPr lang="en-US" sz="1900" b="1" dirty="0"/>
              <a:t>7:00   	The Heart of a True </a:t>
            </a:r>
            <a:r>
              <a:rPr lang="en-US" sz="1900" b="1" dirty="0" smtClean="0"/>
              <a:t>	Physician  with </a:t>
            </a:r>
            <a:r>
              <a:rPr lang="en-US" sz="1900" b="1" dirty="0"/>
              <a:t>Dr. </a:t>
            </a:r>
            <a:r>
              <a:rPr lang="en-US" sz="1900" b="1" dirty="0" err="1"/>
              <a:t>Helio</a:t>
            </a:r>
            <a:r>
              <a:rPr lang="en-US" sz="1900" b="1" dirty="0"/>
              <a:t> </a:t>
            </a:r>
            <a:r>
              <a:rPr lang="en-US" sz="1900" b="1" dirty="0" smtClean="0"/>
              <a:t>	</a:t>
            </a:r>
            <a:r>
              <a:rPr lang="en-US" sz="1900" b="1" dirty="0" err="1" smtClean="0"/>
              <a:t>Angiotti</a:t>
            </a:r>
            <a:r>
              <a:rPr lang="en-US" sz="1900" b="1" dirty="0" smtClean="0"/>
              <a:t> </a:t>
            </a:r>
            <a:r>
              <a:rPr lang="en-US" sz="1900" b="1" dirty="0"/>
              <a:t>Neto	</a:t>
            </a:r>
          </a:p>
          <a:p>
            <a:pPr marL="0" indent="0">
              <a:buFont typeface="Wingdings" pitchFamily="2" charset="2"/>
              <a:buNone/>
            </a:pPr>
            <a:r>
              <a:rPr lang="en-US" sz="1900" b="1" dirty="0"/>
              <a:t>9:00  </a:t>
            </a:r>
            <a:r>
              <a:rPr lang="en-US" sz="1900" b="1" dirty="0" smtClean="0"/>
              <a:t>	Vespers</a:t>
            </a:r>
            <a:r>
              <a:rPr lang="en-US" sz="1900" b="1" dirty="0"/>
              <a:t>	</a:t>
            </a:r>
            <a:r>
              <a:rPr lang="en-US" sz="2800" dirty="0" smtClean="0"/>
              <a:t>					</a:t>
            </a:r>
            <a:endParaRPr lang="en-US" dirty="0"/>
          </a:p>
        </p:txBody>
      </p:sp>
      <p:sp>
        <p:nvSpPr>
          <p:cNvPr id="5" name="TextBox 4"/>
          <p:cNvSpPr txBox="1"/>
          <p:nvPr/>
        </p:nvSpPr>
        <p:spPr>
          <a:xfrm>
            <a:off x="1676400" y="2029307"/>
            <a:ext cx="2438400" cy="369332"/>
          </a:xfrm>
          <a:prstGeom prst="rect">
            <a:avLst/>
          </a:prstGeom>
          <a:noFill/>
        </p:spPr>
        <p:txBody>
          <a:bodyPr wrap="square" rtlCol="0">
            <a:spAutoFit/>
          </a:bodyPr>
          <a:lstStyle/>
          <a:p>
            <a:r>
              <a:rPr lang="en-US" dirty="0" smtClean="0"/>
              <a:t>FRIDAY</a:t>
            </a:r>
            <a:endParaRPr lang="en-US" dirty="0"/>
          </a:p>
        </p:txBody>
      </p:sp>
      <p:sp>
        <p:nvSpPr>
          <p:cNvPr id="6" name="TextBox 5"/>
          <p:cNvSpPr txBox="1"/>
          <p:nvPr/>
        </p:nvSpPr>
        <p:spPr>
          <a:xfrm>
            <a:off x="6172200" y="2029307"/>
            <a:ext cx="2438400" cy="369332"/>
          </a:xfrm>
          <a:prstGeom prst="rect">
            <a:avLst/>
          </a:prstGeom>
          <a:noFill/>
        </p:spPr>
        <p:txBody>
          <a:bodyPr wrap="square" rtlCol="0">
            <a:spAutoFit/>
          </a:bodyPr>
          <a:lstStyle/>
          <a:p>
            <a:r>
              <a:rPr lang="en-US" dirty="0" smtClean="0"/>
              <a:t>SATURDAY</a:t>
            </a:r>
            <a:endParaRPr lang="en-US" dirty="0"/>
          </a:p>
        </p:txBody>
      </p:sp>
    </p:spTree>
    <p:extLst>
      <p:ext uri="{BB962C8B-B14F-4D97-AF65-F5344CB8AC3E}">
        <p14:creationId xmlns:p14="http://schemas.microsoft.com/office/powerpoint/2010/main" val="6835500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12454" b="12454"/>
          <a:stretch>
            <a:fillRect/>
          </a:stretch>
        </p:blipFill>
        <p:spPr>
          <a:xfrm>
            <a:off x="785640" y="2286000"/>
            <a:ext cx="3788476" cy="1896714"/>
          </a:xfrm>
        </p:spPr>
      </p:pic>
      <p:sp>
        <p:nvSpPr>
          <p:cNvPr id="2" name="Title 1"/>
          <p:cNvSpPr>
            <a:spLocks noGrp="1"/>
          </p:cNvSpPr>
          <p:nvPr>
            <p:ph type="title"/>
          </p:nvPr>
        </p:nvSpPr>
        <p:spPr/>
        <p:txBody>
          <a:bodyPr/>
          <a:lstStyle/>
          <a:p>
            <a:r>
              <a:rPr lang="en-US" i="1" dirty="0" err="1" smtClean="0">
                <a:cs typeface="Andalus" pitchFamily="18" charset="-78"/>
              </a:rPr>
              <a:t>Truett</a:t>
            </a:r>
            <a:r>
              <a:rPr lang="en-US" i="1" dirty="0" smtClean="0">
                <a:cs typeface="Andalus" pitchFamily="18" charset="-78"/>
              </a:rPr>
              <a:t> Seminary</a:t>
            </a:r>
            <a:endParaRPr lang="en-US" i="1" dirty="0">
              <a:cs typeface="Andalus" pitchFamily="18" charset="-78"/>
            </a:endParaRPr>
          </a:p>
        </p:txBody>
      </p:sp>
      <p:pic>
        <p:nvPicPr>
          <p:cNvPr id="6" name="Content Placeholder 3"/>
          <p:cNvPicPr>
            <a:picLocks noChangeAspect="1"/>
          </p:cNvPicPr>
          <p:nvPr/>
        </p:nvPicPr>
        <p:blipFill>
          <a:blip r:embed="rId4"/>
          <a:srcRect t="12454" b="12454"/>
          <a:stretch>
            <a:fillRect/>
          </a:stretch>
        </p:blipFill>
        <p:spPr>
          <a:xfrm>
            <a:off x="785640" y="4495800"/>
            <a:ext cx="3944936" cy="197504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4513" y="3108013"/>
            <a:ext cx="3449004" cy="2149402"/>
          </a:xfrm>
          <a:prstGeom prst="rect">
            <a:avLst/>
          </a:prstGeom>
        </p:spPr>
      </p:pic>
    </p:spTree>
    <p:extLst>
      <p:ext uri="{BB962C8B-B14F-4D97-AF65-F5344CB8AC3E}">
        <p14:creationId xmlns:p14="http://schemas.microsoft.com/office/powerpoint/2010/main" val="31310852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56263" cy="1054250"/>
          </a:xfrm>
        </p:spPr>
        <p:txBody>
          <a:bodyPr/>
          <a:lstStyle/>
          <a:p>
            <a:r>
              <a:rPr lang="en-US" sz="4800" i="1" dirty="0" smtClean="0"/>
              <a:t>What students are saying….</a:t>
            </a:r>
            <a:endParaRPr lang="en-US" sz="4800" i="1" dirty="0"/>
          </a:p>
        </p:txBody>
      </p:sp>
      <p:sp>
        <p:nvSpPr>
          <p:cNvPr id="4" name="TextBox 3"/>
          <p:cNvSpPr txBox="1"/>
          <p:nvPr/>
        </p:nvSpPr>
        <p:spPr>
          <a:xfrm>
            <a:off x="1066800" y="2057400"/>
            <a:ext cx="7162800" cy="923330"/>
          </a:xfrm>
          <a:prstGeom prst="rect">
            <a:avLst/>
          </a:prstGeom>
          <a:noFill/>
        </p:spPr>
        <p:txBody>
          <a:bodyPr wrap="square" rtlCol="0">
            <a:spAutoFit/>
          </a:bodyPr>
          <a:lstStyle/>
          <a:p>
            <a:r>
              <a:rPr lang="en-US" dirty="0" smtClean="0"/>
              <a:t>“It was absolutely more than I expected.  I got to meet really cool people, listen to fantastic speakers and just enjoy spending time with people outside of the classroom.  It was a quiet, relaxing retreat…”</a:t>
            </a:r>
            <a:endParaRPr lang="en-US" dirty="0"/>
          </a:p>
        </p:txBody>
      </p:sp>
      <p:sp>
        <p:nvSpPr>
          <p:cNvPr id="5" name="TextBox 4"/>
          <p:cNvSpPr txBox="1"/>
          <p:nvPr/>
        </p:nvSpPr>
        <p:spPr>
          <a:xfrm>
            <a:off x="2895600" y="3429000"/>
            <a:ext cx="5672817" cy="1754327"/>
          </a:xfrm>
          <a:prstGeom prst="rect">
            <a:avLst/>
          </a:prstGeom>
          <a:noFill/>
        </p:spPr>
        <p:txBody>
          <a:bodyPr wrap="square" rtlCol="0">
            <a:spAutoFit/>
          </a:bodyPr>
          <a:lstStyle/>
          <a:p>
            <a:r>
              <a:rPr lang="en-US" dirty="0" smtClean="0"/>
              <a:t>“It </a:t>
            </a:r>
            <a:r>
              <a:rPr lang="en-US" dirty="0"/>
              <a:t>was so refreshing to listen to all the </a:t>
            </a:r>
            <a:r>
              <a:rPr lang="en-US" dirty="0" smtClean="0"/>
              <a:t>speakers. </a:t>
            </a:r>
            <a:r>
              <a:rPr lang="en-US" dirty="0"/>
              <a:t>I really enjoyed the topics and was so graciously reminded of my purpose... This retreat made me excited to get into my career and serve through that process</a:t>
            </a:r>
            <a:r>
              <a:rPr lang="en-US" dirty="0" smtClean="0"/>
              <a:t>.”</a:t>
            </a:r>
            <a:endParaRPr lang="en-US" dirty="0"/>
          </a:p>
          <a:p>
            <a:endParaRPr lang="en-US" dirty="0"/>
          </a:p>
        </p:txBody>
      </p:sp>
      <p:sp>
        <p:nvSpPr>
          <p:cNvPr id="6" name="TextBox 5"/>
          <p:cNvSpPr txBox="1"/>
          <p:nvPr/>
        </p:nvSpPr>
        <p:spPr>
          <a:xfrm>
            <a:off x="1066800" y="5334000"/>
            <a:ext cx="5333999" cy="923330"/>
          </a:xfrm>
          <a:prstGeom prst="rect">
            <a:avLst/>
          </a:prstGeom>
          <a:noFill/>
        </p:spPr>
        <p:txBody>
          <a:bodyPr wrap="square" rtlCol="0">
            <a:spAutoFit/>
          </a:bodyPr>
          <a:lstStyle/>
          <a:p>
            <a:r>
              <a:rPr lang="en-US" dirty="0" smtClean="0"/>
              <a:t>“I </a:t>
            </a:r>
            <a:r>
              <a:rPr lang="en-US" dirty="0"/>
              <a:t>am taking away wonderful memories, lots of new meaningful relationships and valuable advice from our wise speakers</a:t>
            </a:r>
            <a:r>
              <a:rPr lang="en-US" dirty="0" smtClean="0"/>
              <a:t>.“</a:t>
            </a:r>
            <a:endParaRPr lang="en-US" dirty="0"/>
          </a:p>
        </p:txBody>
      </p:sp>
    </p:spTree>
    <p:extLst>
      <p:ext uri="{BB962C8B-B14F-4D97-AF65-F5344CB8AC3E}">
        <p14:creationId xmlns:p14="http://schemas.microsoft.com/office/powerpoint/2010/main" val="169559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2.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3.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4.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7.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8.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9.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597</TotalTime>
  <Words>407</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PowerPoint Presentation</vt:lpstr>
      <vt:lpstr> Medical Humanities Retreat</vt:lpstr>
      <vt:lpstr> The Heart of a True Physician</vt:lpstr>
      <vt:lpstr>Details….</vt:lpstr>
      <vt:lpstr>Activities…</vt:lpstr>
      <vt:lpstr> The Heart of a True Physician</vt:lpstr>
      <vt:lpstr>Retreat Schedule</vt:lpstr>
      <vt:lpstr>Truett Seminary</vt:lpstr>
      <vt:lpstr>What students are saying….</vt:lpstr>
      <vt:lpstr> The Heart of a True Physician</vt:lpstr>
      <vt:lpstr>For more information &amp; to register…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13th Annual Medical Humanities Retreat</dc:title>
  <dc:creator>Administrator</dc:creator>
  <cp:lastModifiedBy>Hamill, Kathryn E.</cp:lastModifiedBy>
  <cp:revision>44</cp:revision>
  <dcterms:created xsi:type="dcterms:W3CDTF">2012-01-31T06:06:41Z</dcterms:created>
  <dcterms:modified xsi:type="dcterms:W3CDTF">2016-01-27T20:39:04Z</dcterms:modified>
</cp:coreProperties>
</file>