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4" r:id="rId4"/>
    <p:sldId id="266" r:id="rId5"/>
    <p:sldId id="259" r:id="rId6"/>
    <p:sldId id="263" r:id="rId7"/>
    <p:sldId id="260" r:id="rId8"/>
    <p:sldId id="265" r:id="rId9"/>
    <p:sldId id="261" r:id="rId10"/>
    <p:sldId id="268" r:id="rId11"/>
    <p:sldId id="270" r:id="rId12"/>
    <p:sldId id="269" r:id="rId13"/>
    <p:sldId id="262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82" autoAdjust="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422C-F8A1-41AA-85F5-EE66121E20BD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ACB1-BB61-4062-B973-031AFB06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you are probably familiar with cell phone service in your home country, the cell phone providers and plans in the United States may be working differently.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Boost mobile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-Check with other students and colleagues, particularly those from your home country, for suggestions.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-If you want to switch phones often, use your phone in Europe, or use imported phones, just go with AT&amp;T, T-Mobile, or virtual carriers on those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3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http://oiss.yale.edu/life-at-yale/practical-matters/cell-phones#terms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has a mobile phone section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banks offer free or discounted checking accounts for students and employees, particularly if you arrange for direct deposit.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-Fees for ATMS not affiliated with your 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ask about fees for minimum balance, checking etc. when you open the account to avoid surprises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ACB1-BB61-4062-B973-031AFB06F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42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18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0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D21D-560F-48A9-9F7E-5EB305D795E5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656913-ED64-4947-B28C-CD7B61D69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mobile.com/student-discou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izonwireless.com/solutions-and-services/international-studen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FBEE-E8A7-462B-877B-8DFE9E1C4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859414"/>
            <a:ext cx="7766936" cy="1646302"/>
          </a:xfrm>
        </p:spPr>
        <p:txBody>
          <a:bodyPr/>
          <a:lstStyle/>
          <a:p>
            <a:r>
              <a:rPr lang="en-US" dirty="0"/>
              <a:t>Banking and Cell Phones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A1C6F-C9D3-45C2-ACCB-00C202AF9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05716"/>
            <a:ext cx="7766936" cy="1096899"/>
          </a:xfrm>
        </p:spPr>
        <p:txBody>
          <a:bodyPr/>
          <a:lstStyle/>
          <a:p>
            <a:r>
              <a:rPr lang="en-US" dirty="0"/>
              <a:t>ELP 2017</a:t>
            </a:r>
          </a:p>
        </p:txBody>
      </p:sp>
    </p:spTree>
    <p:extLst>
      <p:ext uri="{BB962C8B-B14F-4D97-AF65-F5344CB8AC3E}">
        <p14:creationId xmlns:p14="http://schemas.microsoft.com/office/powerpoint/2010/main" val="156725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AB14-9B16-4643-8AEC-A1A12C3AB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082" y="3776134"/>
            <a:ext cx="7766936" cy="1646302"/>
          </a:xfrm>
        </p:spPr>
        <p:txBody>
          <a:bodyPr/>
          <a:lstStyle/>
          <a:p>
            <a:r>
              <a:rPr lang="en-US" b="1" dirty="0"/>
              <a:t>Banking</a:t>
            </a:r>
          </a:p>
        </p:txBody>
      </p:sp>
      <p:pic>
        <p:nvPicPr>
          <p:cNvPr id="4098" name="Picture 2" descr="Image result for banking">
            <a:extLst>
              <a:ext uri="{FF2B5EF4-FFF2-40B4-BE49-F238E27FC236}">
                <a16:creationId xmlns:a16="http://schemas.microsoft.com/office/drawing/2014/main" id="{EA919204-C930-4494-B5E0-AEFE3EE1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6" y="824998"/>
            <a:ext cx="5960452" cy="34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0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A266-6855-4DA9-88D1-09EC2B9D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Choosing a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E2A5-09EF-439B-8C70-FC7AC89CF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Shop around and ask about special offers for Yale students</a:t>
            </a:r>
          </a:p>
          <a:p>
            <a:pPr lvl="1"/>
            <a:r>
              <a:rPr lang="en-US" dirty="0"/>
              <a:t>May waive fees if you arrange direct deposit with Yale</a:t>
            </a:r>
          </a:p>
          <a:p>
            <a:endParaRPr lang="en-US" dirty="0"/>
          </a:p>
          <a:p>
            <a:r>
              <a:rPr lang="en-US" dirty="0"/>
              <a:t>Look for ATMs near where you work/live</a:t>
            </a:r>
          </a:p>
          <a:p>
            <a:endParaRPr lang="en-US" dirty="0"/>
          </a:p>
        </p:txBody>
      </p:sp>
      <p:pic>
        <p:nvPicPr>
          <p:cNvPr id="5122" name="Picture 2" descr="Image result for ATM">
            <a:extLst>
              <a:ext uri="{FF2B5EF4-FFF2-40B4-BE49-F238E27FC236}">
                <a16:creationId xmlns:a16="http://schemas.microsoft.com/office/drawing/2014/main" id="{1A78318E-12D5-412B-A031-A00795D5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24" y="640687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1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8D4A-35FB-4D01-BCD9-2D83C1AB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82589"/>
            <a:ext cx="8596668" cy="1320800"/>
          </a:xfrm>
        </p:spPr>
        <p:txBody>
          <a:bodyPr/>
          <a:lstStyle/>
          <a:p>
            <a:r>
              <a:rPr lang="en-US" b="1" dirty="0"/>
              <a:t>Bank locations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9D59C-0B52-4BC8-A66A-6847DE69A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t="48461" r="58317" b="8531"/>
          <a:stretch/>
        </p:blipFill>
        <p:spPr>
          <a:xfrm>
            <a:off x="385404" y="3587262"/>
            <a:ext cx="4404620" cy="2948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DF9A50-CDDA-4A12-9DFA-2F51F5629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65" t="13829" r="6539" b="11889"/>
          <a:stretch/>
        </p:blipFill>
        <p:spPr>
          <a:xfrm>
            <a:off x="4790024" y="1042989"/>
            <a:ext cx="4775907" cy="36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EAAB-278A-4784-A1CF-E468DA75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Opening a bank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80E2-5F54-4B4A-B110-FB8709354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5031"/>
            <a:ext cx="8596668" cy="447633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You will need: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Two forms of photo ID. You can use your Yale ID and passport</a:t>
            </a:r>
          </a:p>
          <a:p>
            <a:r>
              <a:rPr lang="en-US" dirty="0"/>
              <a:t>Immigration document (I-20 or DS-2019) </a:t>
            </a:r>
          </a:p>
          <a:p>
            <a:r>
              <a:rPr lang="en-US" dirty="0"/>
              <a:t>Proof of your local New Haven address</a:t>
            </a:r>
          </a:p>
          <a:p>
            <a:r>
              <a:rPr lang="en-US" dirty="0"/>
              <a:t>You will fill out a W-8, which is a statement of foreign residence in lieu of presenting a Social Security card.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E60C-AE4A-4C77-9437-B8BB1D6C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Checking vs Savings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AD2B-F334-4FB3-B723-DBE4FF4F4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Checking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23ADB-E023-4B8F-B03B-53162ED835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frequently take out money, with few restrictions on the timing</a:t>
            </a:r>
          </a:p>
          <a:p>
            <a:r>
              <a:rPr lang="en-US" dirty="0">
                <a:solidFill>
                  <a:schemeClr val="tx1"/>
                </a:solidFill>
              </a:rPr>
              <a:t>make payments with a checkbook, debit card and even mobile apps</a:t>
            </a:r>
          </a:p>
          <a:p>
            <a:r>
              <a:rPr lang="en-US" dirty="0">
                <a:solidFill>
                  <a:schemeClr val="tx1"/>
                </a:solidFill>
              </a:rPr>
              <a:t>usually carry fees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175B5-FA33-46F6-B396-0943D1F18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Savings Account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974E89-DA2D-4EDF-BDBC-CC30653265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harder to withdraw directly (not linked to ATM card etc.)</a:t>
            </a:r>
          </a:p>
          <a:p>
            <a:r>
              <a:rPr lang="en-US" dirty="0"/>
              <a:t>need to visit the bank to withdraw or transfer funds</a:t>
            </a:r>
          </a:p>
          <a:p>
            <a:r>
              <a:rPr lang="en-US" dirty="0"/>
              <a:t>accumulate interest</a:t>
            </a:r>
          </a:p>
        </p:txBody>
      </p:sp>
    </p:spTree>
    <p:extLst>
      <p:ext uri="{BB962C8B-B14F-4D97-AF65-F5344CB8AC3E}">
        <p14:creationId xmlns:p14="http://schemas.microsoft.com/office/powerpoint/2010/main" val="26914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BAC9-91CF-48C1-A7C2-38096AF2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37B6-3829-40B2-89C9-F38B8FF6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4120"/>
            <a:ext cx="8596668" cy="3880773"/>
          </a:xfrm>
        </p:spPr>
        <p:txBody>
          <a:bodyPr/>
          <a:lstStyle/>
          <a:p>
            <a:r>
              <a:rPr lang="en-US" dirty="0"/>
              <a:t>Some accounts require a minimum balance</a:t>
            </a:r>
          </a:p>
          <a:p>
            <a:endParaRPr lang="en-US" dirty="0"/>
          </a:p>
          <a:p>
            <a:r>
              <a:rPr lang="en-US" dirty="0"/>
              <a:t>Ask about transferring funds to/from overseas - some banks can accommodate this better than others</a:t>
            </a:r>
          </a:p>
          <a:p>
            <a:endParaRPr lang="en-US" dirty="0"/>
          </a:p>
          <a:p>
            <a:r>
              <a:rPr lang="en-US" dirty="0"/>
              <a:t>ATM card is not a credit card</a:t>
            </a:r>
          </a:p>
        </p:txBody>
      </p:sp>
      <p:pic>
        <p:nvPicPr>
          <p:cNvPr id="6146" name="Picture 2" descr="Image result for ATM card">
            <a:extLst>
              <a:ext uri="{FF2B5EF4-FFF2-40B4-BE49-F238E27FC236}">
                <a16:creationId xmlns:a16="http://schemas.microsoft.com/office/drawing/2014/main" id="{263ED60F-74D7-4863-9171-7C1C77707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11596"/>
          <a:stretch/>
        </p:blipFill>
        <p:spPr bwMode="auto">
          <a:xfrm>
            <a:off x="4360984" y="3534507"/>
            <a:ext cx="4719587" cy="29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1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39C7-0AE9-40EF-8B86-0AA705DA1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991" y="1219989"/>
            <a:ext cx="7766936" cy="1646302"/>
          </a:xfrm>
        </p:spPr>
        <p:txBody>
          <a:bodyPr/>
          <a:lstStyle/>
          <a:p>
            <a:r>
              <a:rPr lang="en-US" dirty="0"/>
              <a:t>Cell Phones/</a:t>
            </a:r>
            <a:br>
              <a:rPr lang="en-US" dirty="0"/>
            </a:br>
            <a:r>
              <a:rPr lang="en-US" dirty="0"/>
              <a:t>Mobile Phones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49A4ADC-9450-4C91-A1A9-59DFEDB79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3540" r="10372"/>
          <a:stretch/>
        </p:blipFill>
        <p:spPr bwMode="auto">
          <a:xfrm>
            <a:off x="818536" y="2866290"/>
            <a:ext cx="4659923" cy="38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7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F7BF-57C0-472C-B9D7-74082D52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Carriers in the US</a:t>
            </a:r>
          </a:p>
        </p:txBody>
      </p:sp>
      <p:pic>
        <p:nvPicPr>
          <p:cNvPr id="3074" name="Picture 2" descr="USA carriers">
            <a:extLst>
              <a:ext uri="{FF2B5EF4-FFF2-40B4-BE49-F238E27FC236}">
                <a16:creationId xmlns:a16="http://schemas.microsoft.com/office/drawing/2014/main" id="{93FA7D69-587D-43CE-8F00-38151D65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3" y="1807174"/>
            <a:ext cx="4867229" cy="33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B0E2A-F8F9-42C0-BAE4-F88C441C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939" y="1568938"/>
            <a:ext cx="4479446" cy="52890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Two basic technologies in mobile phones: CDMA and GSM</a:t>
            </a:r>
          </a:p>
          <a:p>
            <a:r>
              <a:rPr lang="en-US" dirty="0"/>
              <a:t>Easier to swap phones on GSM networks</a:t>
            </a:r>
          </a:p>
          <a:p>
            <a:r>
              <a:rPr lang="en-US" dirty="0"/>
              <a:t>With CDMA you can only switch phones with your carrier's permission</a:t>
            </a:r>
          </a:p>
          <a:p>
            <a:endParaRPr lang="en-US" dirty="0"/>
          </a:p>
          <a:p>
            <a:r>
              <a:rPr lang="en-US" b="1" dirty="0"/>
              <a:t>GSM</a:t>
            </a:r>
            <a:r>
              <a:rPr lang="en-US" dirty="0"/>
              <a:t> = AT&amp;T, T-Mobile</a:t>
            </a:r>
          </a:p>
          <a:p>
            <a:r>
              <a:rPr lang="en-US" b="1" dirty="0"/>
              <a:t>CDMA</a:t>
            </a:r>
            <a:r>
              <a:rPr lang="en-US" dirty="0"/>
              <a:t> = Sprint, Verizon, US Cellular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7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4180-5812-453A-A9EF-36676A92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Ways to get a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541F-20B1-4653-9338-70682557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5369"/>
            <a:ext cx="8596668" cy="4405994"/>
          </a:xfrm>
        </p:spPr>
        <p:txBody>
          <a:bodyPr>
            <a:normAutofit/>
          </a:bodyPr>
          <a:lstStyle/>
          <a:p>
            <a:r>
              <a:rPr lang="en-US" dirty="0"/>
              <a:t>Bring a phone from your home country and purchase a SIM card</a:t>
            </a:r>
          </a:p>
          <a:p>
            <a:pPr lvl="1"/>
            <a:r>
              <a:rPr lang="en-US" dirty="0"/>
              <a:t>Need a code to unlock your phone</a:t>
            </a:r>
          </a:p>
          <a:p>
            <a:pPr lvl="1"/>
            <a:r>
              <a:rPr lang="en-US" dirty="0"/>
              <a:t>Student discounts from US Mobile (</a:t>
            </a:r>
            <a:r>
              <a:rPr lang="en-US" dirty="0">
                <a:hlinkClick r:id="rId3"/>
              </a:rPr>
              <a:t>https://www.usmobile.com/student-discount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More info at Yale’s OISS website </a:t>
            </a:r>
          </a:p>
          <a:p>
            <a:pPr lvl="1"/>
            <a:endParaRPr lang="en-US" dirty="0"/>
          </a:p>
          <a:p>
            <a:r>
              <a:rPr lang="en-US" dirty="0"/>
              <a:t>Buy a phone in the US</a:t>
            </a:r>
          </a:p>
        </p:txBody>
      </p:sp>
    </p:spTree>
    <p:extLst>
      <p:ext uri="{BB962C8B-B14F-4D97-AF65-F5344CB8AC3E}">
        <p14:creationId xmlns:p14="http://schemas.microsoft.com/office/powerpoint/2010/main" val="207435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5171-A206-45BE-A8F1-8DE71C00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get a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2E8BD-2E01-480C-92F1-D554C40B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around New Haven</a:t>
            </a:r>
          </a:p>
          <a:p>
            <a:pPr lvl="1"/>
            <a:r>
              <a:rPr lang="en-US" dirty="0"/>
              <a:t>Apple (65 Broadway)</a:t>
            </a:r>
          </a:p>
          <a:p>
            <a:pPr lvl="1"/>
            <a:r>
              <a:rPr lang="en-US" dirty="0"/>
              <a:t>AT&amp;T (936 Chapel St)</a:t>
            </a:r>
          </a:p>
          <a:p>
            <a:pPr lvl="1"/>
            <a:r>
              <a:rPr lang="en-US" dirty="0"/>
              <a:t>Cricket Wireless (87 Church St)</a:t>
            </a:r>
          </a:p>
          <a:p>
            <a:pPr lvl="1"/>
            <a:r>
              <a:rPr lang="en-US" dirty="0"/>
              <a:t>Elm City Wireless (210 </a:t>
            </a:r>
            <a:r>
              <a:rPr lang="en-US" dirty="0" err="1"/>
              <a:t>Whalley</a:t>
            </a:r>
            <a:r>
              <a:rPr lang="en-US" dirty="0"/>
              <a:t> Ave)</a:t>
            </a:r>
          </a:p>
          <a:p>
            <a:pPr lvl="1"/>
            <a:r>
              <a:rPr lang="en-US" dirty="0"/>
              <a:t>Metro PCS (80 Church St)</a:t>
            </a:r>
          </a:p>
          <a:p>
            <a:pPr lvl="1"/>
            <a:r>
              <a:rPr lang="en-US" dirty="0"/>
              <a:t>Sprint (908 Chapel St)</a:t>
            </a:r>
          </a:p>
          <a:p>
            <a:pPr lvl="1"/>
            <a:r>
              <a:rPr lang="en-US" dirty="0"/>
              <a:t>T Mobile (109 Church St)</a:t>
            </a:r>
          </a:p>
          <a:p>
            <a:endParaRPr lang="en-US" dirty="0"/>
          </a:p>
          <a:p>
            <a:r>
              <a:rPr lang="en-US" dirty="0"/>
              <a:t>Target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44294-5C72-4151-8D6C-636936801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4" t="12104" r="57955" b="5635"/>
          <a:stretch/>
        </p:blipFill>
        <p:spPr>
          <a:xfrm>
            <a:off x="6185099" y="783772"/>
            <a:ext cx="4613564" cy="563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EE1CE2-3C89-4885-8713-98528FFF3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82" t="11410" r="14643" b="7858"/>
          <a:stretch/>
        </p:blipFill>
        <p:spPr>
          <a:xfrm>
            <a:off x="6040582" y="836221"/>
            <a:ext cx="5142016" cy="5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AF27-643E-4DB3-8851-9B577B4D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3015"/>
          </a:xfrm>
        </p:spPr>
        <p:txBody>
          <a:bodyPr/>
          <a:lstStyle/>
          <a:p>
            <a:r>
              <a:rPr lang="en-US" b="1" dirty="0"/>
              <a:t>Types of Plans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13E0-28C9-4037-A516-95086E84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369680"/>
            <a:ext cx="4185623" cy="576262"/>
          </a:xfrm>
        </p:spPr>
        <p:txBody>
          <a:bodyPr/>
          <a:lstStyle/>
          <a:p>
            <a:r>
              <a:rPr lang="en-US" dirty="0"/>
              <a:t>Prepaid / Pay-as-you-go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6329E-0ACA-4C16-A4E4-9A6B2FBA1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945942"/>
            <a:ext cx="4185623" cy="4103169"/>
          </a:xfrm>
        </p:spPr>
        <p:txBody>
          <a:bodyPr/>
          <a:lstStyle/>
          <a:p>
            <a:r>
              <a:rPr lang="en-US" dirty="0"/>
              <a:t>Same services as contract plans do, but usually at higher rates</a:t>
            </a:r>
          </a:p>
          <a:p>
            <a:r>
              <a:rPr lang="en-US" dirty="0"/>
              <a:t>Do not require a Social Security number (SSN) and/or a credit history check</a:t>
            </a:r>
          </a:p>
          <a:p>
            <a:r>
              <a:rPr lang="en-US" dirty="0"/>
              <a:t>No long-term contracts, security deposits, or penalties for cancellation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9513-16D4-4CDF-A4E6-7B5DFD20B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369680"/>
            <a:ext cx="4185618" cy="576262"/>
          </a:xfrm>
        </p:spPr>
        <p:txBody>
          <a:bodyPr/>
          <a:lstStyle/>
          <a:p>
            <a:r>
              <a:rPr lang="en-US" dirty="0"/>
              <a:t>Monthly contract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CC6B4-333F-42CD-A464-853D08A47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945942"/>
            <a:ext cx="4185617" cy="4103169"/>
          </a:xfrm>
        </p:spPr>
        <p:txBody>
          <a:bodyPr/>
          <a:lstStyle/>
          <a:p>
            <a:r>
              <a:rPr lang="en-US" dirty="0"/>
              <a:t>Lower monthly rates and lower prices on new phones </a:t>
            </a:r>
          </a:p>
          <a:p>
            <a:r>
              <a:rPr lang="en-US" dirty="0"/>
              <a:t>Best prices offered to customers who sign two-year contracts</a:t>
            </a:r>
          </a:p>
          <a:p>
            <a:r>
              <a:rPr lang="en-US" dirty="0"/>
              <a:t>Without SSN, may need to put down a security deposit</a:t>
            </a:r>
          </a:p>
          <a:p>
            <a:r>
              <a:rPr lang="en-US" dirty="0"/>
              <a:t>Cancellation fees</a:t>
            </a:r>
          </a:p>
          <a:p>
            <a:r>
              <a:rPr lang="en-US" dirty="0"/>
              <a:t>Be sure that you understand all requirements and fees before signing a contract!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6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4E02-0558-4E94-A4A3-174FCDD6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International Student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5F352-52FF-4391-BE70-BF9512786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4789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Just show passport with student Visa page</a:t>
            </a:r>
          </a:p>
          <a:p>
            <a:r>
              <a:rPr lang="en-US" dirty="0">
                <a:solidFill>
                  <a:schemeClr val="tx1"/>
                </a:solidFill>
              </a:rPr>
              <a:t>E.g. Verizon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https://www.verizonwireless.com/solutions-and-services/international-student/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 avoid problems while traveling outside of the 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suspend service when leaving the country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Set up autopay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1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3F14-9865-4A0E-8162-0D312166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things to be aware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7A4F-1008-415C-BFC4-61A2B1E44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9523"/>
            <a:ext cx="8596668" cy="5134708"/>
          </a:xfrm>
        </p:spPr>
        <p:txBody>
          <a:bodyPr/>
          <a:lstStyle/>
          <a:p>
            <a:r>
              <a:rPr lang="en-US" dirty="0"/>
              <a:t>Most companies charge for all calls, outgoing AND incoming, and data. They may have free calling within their network though</a:t>
            </a:r>
          </a:p>
          <a:p>
            <a:endParaRPr lang="en-US" dirty="0"/>
          </a:p>
          <a:p>
            <a:r>
              <a:rPr lang="en-US" dirty="0"/>
              <a:t>Some plans give you a set number of minutes per month. Overage minutes are charged at a much higher rate</a:t>
            </a:r>
          </a:p>
          <a:p>
            <a:endParaRPr lang="en-US" dirty="0"/>
          </a:p>
          <a:p>
            <a:r>
              <a:rPr lang="en-US" dirty="0"/>
              <a:t>May ask for a proof of your address if you are signing up for a contract</a:t>
            </a:r>
          </a:p>
          <a:p>
            <a:pPr lvl="1"/>
            <a:r>
              <a:rPr lang="en-US" dirty="0"/>
              <a:t>letter or utility bill that has been mailed to your current US address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cell phone companies sell only cell phones that work in their network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9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C4D-7DAE-4777-974F-10F517AA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47EE-5A9F-4E43-8468-0A49E8D1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Phone N’ Computer Repair Center</a:t>
            </a:r>
          </a:p>
          <a:p>
            <a:pPr lvl="1"/>
            <a:r>
              <a:rPr lang="en-US" dirty="0"/>
              <a:t>55 Whitney Ave</a:t>
            </a:r>
          </a:p>
          <a:p>
            <a:r>
              <a:rPr lang="en-US" dirty="0"/>
              <a:t>Fix Wireless</a:t>
            </a:r>
          </a:p>
          <a:p>
            <a:pPr lvl="1"/>
            <a:r>
              <a:rPr lang="en-US" dirty="0"/>
              <a:t>53 </a:t>
            </a:r>
            <a:r>
              <a:rPr lang="en-US" dirty="0" err="1"/>
              <a:t>Whalley</a:t>
            </a:r>
            <a:r>
              <a:rPr lang="en-US" dirty="0"/>
              <a:t> Ave</a:t>
            </a:r>
          </a:p>
          <a:p>
            <a:pPr lvl="1"/>
            <a:endParaRPr lang="en-US" dirty="0"/>
          </a:p>
          <a:p>
            <a:r>
              <a:rPr lang="en-US" dirty="0"/>
              <a:t>Ask about warranty when purchasing</a:t>
            </a:r>
          </a:p>
        </p:txBody>
      </p:sp>
      <p:pic>
        <p:nvPicPr>
          <p:cNvPr id="1028" name="Picture 4" descr="Image result for phone broken">
            <a:extLst>
              <a:ext uri="{FF2B5EF4-FFF2-40B4-BE49-F238E27FC236}">
                <a16:creationId xmlns:a16="http://schemas.microsoft.com/office/drawing/2014/main" id="{8FFD183D-7859-48FE-B06E-0B4584F93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13" y="1270000"/>
            <a:ext cx="5738860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148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715</Words>
  <Application>Microsoft Office PowerPoint</Application>
  <PresentationFormat>Widescreen</PresentationFormat>
  <Paragraphs>112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Banking and Cell Phones</vt:lpstr>
      <vt:lpstr>Cell Phones/ Mobile Phones</vt:lpstr>
      <vt:lpstr>Major Carriers in the US</vt:lpstr>
      <vt:lpstr>Ways to get a phone</vt:lpstr>
      <vt:lpstr>Where to get a phone</vt:lpstr>
      <vt:lpstr>Types of Plans</vt:lpstr>
      <vt:lpstr>International Student Programs</vt:lpstr>
      <vt:lpstr>Other things to be aware of</vt:lpstr>
      <vt:lpstr>Oops!</vt:lpstr>
      <vt:lpstr>Banking</vt:lpstr>
      <vt:lpstr>Choosing a bank</vt:lpstr>
      <vt:lpstr>Bank locations</vt:lpstr>
      <vt:lpstr>Opening a bank account</vt:lpstr>
      <vt:lpstr>Checking vs Savings</vt:lpstr>
      <vt:lpstr>Other things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 and Cell Phones</dc:title>
  <dc:creator>Margaret Corley</dc:creator>
  <cp:lastModifiedBy>Margaret Corley</cp:lastModifiedBy>
  <cp:revision>24</cp:revision>
  <dcterms:created xsi:type="dcterms:W3CDTF">2017-08-01T22:46:26Z</dcterms:created>
  <dcterms:modified xsi:type="dcterms:W3CDTF">2017-08-02T00:33:08Z</dcterms:modified>
</cp:coreProperties>
</file>