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57" r:id="rId4"/>
    <p:sldId id="294" r:id="rId5"/>
    <p:sldId id="259" r:id="rId6"/>
    <p:sldId id="296" r:id="rId7"/>
    <p:sldId id="297" r:id="rId8"/>
    <p:sldId id="298" r:id="rId9"/>
    <p:sldId id="261" r:id="rId10"/>
    <p:sldId id="262" r:id="rId11"/>
    <p:sldId id="263" r:id="rId12"/>
    <p:sldId id="264" r:id="rId13"/>
    <p:sldId id="265" r:id="rId14"/>
    <p:sldId id="266" r:id="rId15"/>
    <p:sldId id="289" r:id="rId16"/>
    <p:sldId id="267" r:id="rId17"/>
    <p:sldId id="299" r:id="rId18"/>
    <p:sldId id="300" r:id="rId19"/>
    <p:sldId id="301" r:id="rId20"/>
    <p:sldId id="302" r:id="rId21"/>
    <p:sldId id="268" r:id="rId22"/>
    <p:sldId id="287" r:id="rId23"/>
    <p:sldId id="269" r:id="rId24"/>
    <p:sldId id="286" r:id="rId25"/>
    <p:sldId id="270" r:id="rId26"/>
    <p:sldId id="285" r:id="rId27"/>
    <p:sldId id="271" r:id="rId28"/>
    <p:sldId id="272" r:id="rId29"/>
    <p:sldId id="283" r:id="rId30"/>
    <p:sldId id="273" r:id="rId31"/>
    <p:sldId id="274" r:id="rId32"/>
    <p:sldId id="282" r:id="rId33"/>
    <p:sldId id="275" r:id="rId34"/>
    <p:sldId id="276" r:id="rId35"/>
    <p:sldId id="281" r:id="rId36"/>
    <p:sldId id="277" r:id="rId37"/>
    <p:sldId id="278" r:id="rId38"/>
    <p:sldId id="293"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574"/>
  </p:normalViewPr>
  <p:slideViewPr>
    <p:cSldViewPr>
      <p:cViewPr varScale="1">
        <p:scale>
          <a:sx n="82" d="100"/>
          <a:sy n="82" d="100"/>
        </p:scale>
        <p:origin x="22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07D76-829A-4EA0-A4EC-063E6C94DDDB}"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427170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07D76-829A-4EA0-A4EC-063E6C94DDDB}"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146093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07D76-829A-4EA0-A4EC-063E6C94DDDB}"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24897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07D76-829A-4EA0-A4EC-063E6C94DDDB}"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199986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07D76-829A-4EA0-A4EC-063E6C94DDDB}" type="datetimeFigureOut">
              <a:rPr lang="en-US" smtClean="0"/>
              <a:t>10/24/17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258491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07D76-829A-4EA0-A4EC-063E6C94DDDB}"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5698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07D76-829A-4EA0-A4EC-063E6C94DDDB}" type="datetimeFigureOut">
              <a:rPr lang="en-US" smtClean="0"/>
              <a:t>10/24/17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347684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07D76-829A-4EA0-A4EC-063E6C94DDDB}" type="datetimeFigureOut">
              <a:rPr lang="en-US" smtClean="0"/>
              <a:t>10/24/17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30484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07D76-829A-4EA0-A4EC-063E6C94DDDB}" type="datetimeFigureOut">
              <a:rPr lang="en-US" smtClean="0"/>
              <a:t>10/24/17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304777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7D76-829A-4EA0-A4EC-063E6C94DDDB}"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384623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07D76-829A-4EA0-A4EC-063E6C94DDDB}" type="datetimeFigureOut">
              <a:rPr lang="en-US" smtClean="0"/>
              <a:t>10/24/17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807C4F-28E2-4859-9141-2AD182D60EEB}" type="slidenum">
              <a:rPr lang="en-US" smtClean="0"/>
              <a:t>‹#›</a:t>
            </a:fld>
            <a:endParaRPr lang="en-US"/>
          </a:p>
        </p:txBody>
      </p:sp>
    </p:spTree>
    <p:extLst>
      <p:ext uri="{BB962C8B-B14F-4D97-AF65-F5344CB8AC3E}">
        <p14:creationId xmlns:p14="http://schemas.microsoft.com/office/powerpoint/2010/main" val="26594114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07D76-829A-4EA0-A4EC-063E6C94DDDB}" type="datetimeFigureOut">
              <a:rPr lang="en-US" smtClean="0"/>
              <a:t>10/24/17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807C4F-28E2-4859-9141-2AD182D60EEB}" type="slidenum">
              <a:rPr lang="en-US" smtClean="0"/>
              <a:t>‹#›</a:t>
            </a:fld>
            <a:endParaRPr lang="en-US"/>
          </a:p>
        </p:txBody>
      </p:sp>
    </p:spTree>
    <p:extLst>
      <p:ext uri="{BB962C8B-B14F-4D97-AF65-F5344CB8AC3E}">
        <p14:creationId xmlns:p14="http://schemas.microsoft.com/office/powerpoint/2010/main" val="256056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219200"/>
            <a:ext cx="6400800" cy="4419600"/>
          </a:xfrm>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4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en-US" b="1" dirty="0" smtClean="0"/>
              <a:t>Function</a:t>
            </a:r>
          </a:p>
          <a:p>
            <a:r>
              <a:rPr lang="en-US" dirty="0" smtClean="0"/>
              <a:t>To interact specifically with a target compound </a:t>
            </a:r>
            <a:r>
              <a:rPr lang="en-US" dirty="0" err="1" smtClean="0"/>
              <a:t>i.e</a:t>
            </a:r>
            <a:r>
              <a:rPr lang="en-US" dirty="0" smtClean="0"/>
              <a:t> compound to be detected.</a:t>
            </a:r>
          </a:p>
          <a:p>
            <a:r>
              <a:rPr lang="en-US" dirty="0" smtClean="0"/>
              <a:t>It must be capable of detecting the presence of a target compound in the test solution.</a:t>
            </a:r>
          </a:p>
          <a:p>
            <a:r>
              <a:rPr lang="en-US" dirty="0" smtClean="0"/>
              <a:t>The ability of a bio-element to interact specifically with the target compound (specifically) is the basis for biosensor.</a:t>
            </a:r>
            <a:endParaRPr lang="en-US" dirty="0"/>
          </a:p>
        </p:txBody>
      </p:sp>
    </p:spTree>
    <p:extLst>
      <p:ext uri="{BB962C8B-B14F-4D97-AF65-F5344CB8AC3E}">
        <p14:creationId xmlns:p14="http://schemas.microsoft.com/office/powerpoint/2010/main" val="208758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Tranducer</a:t>
            </a:r>
            <a:endParaRPr lang="en-US" dirty="0"/>
          </a:p>
        </p:txBody>
      </p:sp>
      <p:sp>
        <p:nvSpPr>
          <p:cNvPr id="3" name="Content Placeholder 2"/>
          <p:cNvSpPr>
            <a:spLocks noGrp="1"/>
          </p:cNvSpPr>
          <p:nvPr>
            <p:ph idx="1"/>
          </p:nvPr>
        </p:nvSpPr>
        <p:spPr/>
        <p:txBody>
          <a:bodyPr/>
          <a:lstStyle/>
          <a:p>
            <a:r>
              <a:rPr lang="en-US" b="1" dirty="0" smtClean="0"/>
              <a:t>Function</a:t>
            </a:r>
          </a:p>
          <a:p>
            <a:r>
              <a:rPr lang="en-US" dirty="0" smtClean="0"/>
              <a:t>To convert biological response in to an electrical signal.</a:t>
            </a:r>
          </a:p>
          <a:p>
            <a:r>
              <a:rPr lang="en-US" b="1" dirty="0" smtClean="0"/>
              <a:t>Types</a:t>
            </a:r>
          </a:p>
          <a:p>
            <a:r>
              <a:rPr lang="en-US" dirty="0" smtClean="0"/>
              <a:t>Electrochemical </a:t>
            </a:r>
          </a:p>
          <a:p>
            <a:r>
              <a:rPr lang="en-US" dirty="0" smtClean="0"/>
              <a:t>Optical </a:t>
            </a:r>
          </a:p>
          <a:p>
            <a:r>
              <a:rPr lang="en-US" dirty="0" smtClean="0"/>
              <a:t>Piezoelectric</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3200400"/>
            <a:ext cx="4876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18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From Bio-element</a:t>
            </a:r>
            <a:endParaRPr lang="en-US" dirty="0"/>
          </a:p>
        </p:txBody>
      </p:sp>
      <p:sp>
        <p:nvSpPr>
          <p:cNvPr id="3" name="Content Placeholder 2"/>
          <p:cNvSpPr>
            <a:spLocks noGrp="1"/>
          </p:cNvSpPr>
          <p:nvPr>
            <p:ph idx="1"/>
          </p:nvPr>
        </p:nvSpPr>
        <p:spPr/>
        <p:txBody>
          <a:bodyPr/>
          <a:lstStyle/>
          <a:p>
            <a:r>
              <a:rPr lang="en-US" dirty="0" smtClean="0"/>
              <a:t>Heat absorbed (or liberated) during the interaction.</a:t>
            </a:r>
          </a:p>
          <a:p>
            <a:r>
              <a:rPr lang="en-US" dirty="0" smtClean="0"/>
              <a:t>Movement of electrons produced in a redox reaction.</a:t>
            </a:r>
          </a:p>
          <a:p>
            <a:r>
              <a:rPr lang="en-US" dirty="0"/>
              <a:t> </a:t>
            </a:r>
            <a:r>
              <a:rPr lang="en-US" dirty="0" smtClean="0"/>
              <a:t>Light absorbed ( or liberated ) during the interaction.</a:t>
            </a:r>
          </a:p>
          <a:p>
            <a:r>
              <a:rPr lang="en-US" dirty="0" smtClean="0"/>
              <a:t>Effect due to mass of reactants or products.</a:t>
            </a:r>
            <a:endParaRPr lang="en-US" dirty="0"/>
          </a:p>
        </p:txBody>
      </p:sp>
    </p:spTree>
    <p:extLst>
      <p:ext uri="{BB962C8B-B14F-4D97-AF65-F5344CB8AC3E}">
        <p14:creationId xmlns:p14="http://schemas.microsoft.com/office/powerpoint/2010/main" val="364219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Biosensors </a:t>
            </a:r>
            <a:endParaRPr lang="en-US" dirty="0"/>
          </a:p>
        </p:txBody>
      </p:sp>
      <p:sp>
        <p:nvSpPr>
          <p:cNvPr id="3" name="Content Placeholder 2"/>
          <p:cNvSpPr>
            <a:spLocks noGrp="1"/>
          </p:cNvSpPr>
          <p:nvPr>
            <p:ph idx="1"/>
          </p:nvPr>
        </p:nvSpPr>
        <p:spPr/>
        <p:txBody>
          <a:bodyPr/>
          <a:lstStyle/>
          <a:p>
            <a:r>
              <a:rPr lang="en-US" dirty="0" smtClean="0"/>
              <a:t>Electrochemical biosensor</a:t>
            </a:r>
          </a:p>
          <a:p>
            <a:r>
              <a:rPr lang="en-US" dirty="0" smtClean="0"/>
              <a:t>Optical biosensor </a:t>
            </a:r>
          </a:p>
          <a:p>
            <a:r>
              <a:rPr lang="en-US" dirty="0" smtClean="0"/>
              <a:t>Thermal biosensor</a:t>
            </a:r>
          </a:p>
          <a:p>
            <a:r>
              <a:rPr lang="en-US" dirty="0" smtClean="0"/>
              <a:t>Resonant biosensor </a:t>
            </a:r>
          </a:p>
          <a:p>
            <a:r>
              <a:rPr lang="en-US" dirty="0" smtClean="0"/>
              <a:t>Ion-sensitive biosensor</a:t>
            </a:r>
          </a:p>
          <a:p>
            <a:endParaRPr lang="en-US" dirty="0"/>
          </a:p>
        </p:txBody>
      </p:sp>
    </p:spTree>
    <p:extLst>
      <p:ext uri="{BB962C8B-B14F-4D97-AF65-F5344CB8AC3E}">
        <p14:creationId xmlns:p14="http://schemas.microsoft.com/office/powerpoint/2010/main" val="2677530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biosensor</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Principle:</a:t>
            </a:r>
          </a:p>
          <a:p>
            <a:r>
              <a:rPr lang="en-US" dirty="0" smtClean="0"/>
              <a:t>Many chemical </a:t>
            </a:r>
            <a:r>
              <a:rPr lang="en-US" dirty="0" smtClean="0"/>
              <a:t>reactions </a:t>
            </a:r>
            <a:r>
              <a:rPr lang="en-US" dirty="0" smtClean="0"/>
              <a:t>produce or consume ions or electrons which in turn cause some change in the electrical properties of the solution which can be sensed out and used as measuring parameter.</a:t>
            </a:r>
          </a:p>
          <a:p>
            <a:r>
              <a:rPr lang="en-US" b="1" dirty="0" smtClean="0"/>
              <a:t>Classification</a:t>
            </a:r>
            <a:r>
              <a:rPr lang="en-US" dirty="0" smtClean="0"/>
              <a:t>:</a:t>
            </a:r>
          </a:p>
          <a:p>
            <a:pPr marL="514350" indent="-514350">
              <a:buFont typeface="+mj-lt"/>
              <a:buAutoNum type="arabicPeriod"/>
            </a:pPr>
            <a:r>
              <a:rPr lang="en-US" dirty="0" err="1" smtClean="0"/>
              <a:t>Amperometric</a:t>
            </a:r>
            <a:r>
              <a:rPr lang="en-US" dirty="0" smtClean="0"/>
              <a:t> Biosensors</a:t>
            </a:r>
          </a:p>
          <a:p>
            <a:pPr marL="514350" indent="-514350">
              <a:buFont typeface="+mj-lt"/>
              <a:buAutoNum type="arabicPeriod"/>
            </a:pPr>
            <a:r>
              <a:rPr lang="en-US" dirty="0" err="1" smtClean="0"/>
              <a:t>Conductimetric</a:t>
            </a:r>
            <a:r>
              <a:rPr lang="en-US" dirty="0" smtClean="0"/>
              <a:t> Biosensors </a:t>
            </a:r>
          </a:p>
          <a:p>
            <a:pPr marL="514350" indent="-514350">
              <a:buFont typeface="+mj-lt"/>
              <a:buAutoNum type="arabicPeriod"/>
            </a:pPr>
            <a:r>
              <a:rPr lang="en-US" dirty="0" smtClean="0"/>
              <a:t>Potentiometric Biosensors</a:t>
            </a:r>
            <a:endParaRPr lang="en-US" dirty="0"/>
          </a:p>
        </p:txBody>
      </p:sp>
    </p:spTree>
    <p:extLst>
      <p:ext uri="{BB962C8B-B14F-4D97-AF65-F5344CB8AC3E}">
        <p14:creationId xmlns:p14="http://schemas.microsoft.com/office/powerpoint/2010/main" val="179110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biosensor</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629399"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1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Amperometric</a:t>
            </a:r>
            <a:r>
              <a:rPr lang="en-US" dirty="0" smtClean="0"/>
              <a:t> Biosensors</a:t>
            </a:r>
            <a:endParaRPr lang="en-US" dirty="0"/>
          </a:p>
        </p:txBody>
      </p:sp>
      <p:sp>
        <p:nvSpPr>
          <p:cNvPr id="3" name="Content Placeholder 2"/>
          <p:cNvSpPr>
            <a:spLocks noGrp="1"/>
          </p:cNvSpPr>
          <p:nvPr>
            <p:ph idx="1"/>
          </p:nvPr>
        </p:nvSpPr>
        <p:spPr/>
        <p:txBody>
          <a:bodyPr>
            <a:normAutofit lnSpcReduction="10000"/>
          </a:bodyPr>
          <a:lstStyle/>
          <a:p>
            <a:r>
              <a:rPr lang="en-US" dirty="0" smtClean="0"/>
              <a:t>The high sensitivity biosensor can detect electro-active species present in biological test samples.</a:t>
            </a:r>
          </a:p>
          <a:p>
            <a:r>
              <a:rPr lang="en-US" dirty="0" smtClean="0"/>
              <a:t>Since the biological test samples may not be intrinsically electro-active, enzymes are needed to catalyze the production of radio-active species.</a:t>
            </a:r>
          </a:p>
          <a:p>
            <a:r>
              <a:rPr lang="en-US" dirty="0" smtClean="0"/>
              <a:t>In this case, the measured parameters is current.</a:t>
            </a:r>
            <a:endParaRPr lang="en-US" dirty="0"/>
          </a:p>
        </p:txBody>
      </p:sp>
    </p:spTree>
    <p:extLst>
      <p:ext uri="{BB962C8B-B14F-4D97-AF65-F5344CB8AC3E}">
        <p14:creationId xmlns:p14="http://schemas.microsoft.com/office/powerpoint/2010/main" val="411935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endParaRPr lang="en-US" dirty="0"/>
          </a:p>
        </p:txBody>
      </p:sp>
      <p:pic>
        <p:nvPicPr>
          <p:cNvPr id="5" name="Picture 4"/>
          <p:cNvPicPr>
            <a:picLocks noChangeAspect="1"/>
          </p:cNvPicPr>
          <p:nvPr/>
        </p:nvPicPr>
        <p:blipFill>
          <a:blip r:embed="rId2"/>
          <a:stretch>
            <a:fillRect/>
          </a:stretch>
        </p:blipFill>
        <p:spPr>
          <a:xfrm>
            <a:off x="0" y="288801"/>
            <a:ext cx="9296400" cy="6385071"/>
          </a:xfrm>
          <a:prstGeom prst="rect">
            <a:avLst/>
          </a:prstGeom>
        </p:spPr>
      </p:pic>
    </p:spTree>
    <p:extLst>
      <p:ext uri="{BB962C8B-B14F-4D97-AF65-F5344CB8AC3E}">
        <p14:creationId xmlns:p14="http://schemas.microsoft.com/office/powerpoint/2010/main" val="584997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6893" y="1066800"/>
            <a:ext cx="8872538" cy="5257800"/>
          </a:xfrm>
          <a:prstGeom prst="rect">
            <a:avLst/>
          </a:prstGeom>
        </p:spPr>
      </p:pic>
    </p:spTree>
    <p:extLst>
      <p:ext uri="{BB962C8B-B14F-4D97-AF65-F5344CB8AC3E}">
        <p14:creationId xmlns:p14="http://schemas.microsoft.com/office/powerpoint/2010/main" val="1376168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80716" y="1440429"/>
            <a:ext cx="7943538" cy="3321843"/>
          </a:xfrm>
          <a:prstGeom prst="rect">
            <a:avLst/>
          </a:prstGeom>
        </p:spPr>
      </p:pic>
      <p:pic>
        <p:nvPicPr>
          <p:cNvPr id="5" name="Picture 4"/>
          <p:cNvPicPr>
            <a:picLocks noChangeAspect="1"/>
          </p:cNvPicPr>
          <p:nvPr/>
        </p:nvPicPr>
        <p:blipFill>
          <a:blip r:embed="rId3"/>
          <a:stretch>
            <a:fillRect/>
          </a:stretch>
        </p:blipFill>
        <p:spPr>
          <a:xfrm>
            <a:off x="780716" y="4572000"/>
            <a:ext cx="7601284" cy="2139812"/>
          </a:xfrm>
          <a:prstGeom prst="rect">
            <a:avLst/>
          </a:prstGeom>
        </p:spPr>
      </p:pic>
    </p:spTree>
    <p:extLst>
      <p:ext uri="{BB962C8B-B14F-4D97-AF65-F5344CB8AC3E}">
        <p14:creationId xmlns:p14="http://schemas.microsoft.com/office/powerpoint/2010/main" val="86656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4114800" cy="178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2514600"/>
            <a:ext cx="4419600" cy="2308324"/>
          </a:xfrm>
          <a:prstGeom prst="rect">
            <a:avLst/>
          </a:prstGeom>
          <a:noFill/>
        </p:spPr>
        <p:txBody>
          <a:bodyPr wrap="square" rtlCol="0">
            <a:spAutoFit/>
          </a:bodyPr>
          <a:lstStyle/>
          <a:p>
            <a:r>
              <a:rPr lang="en-US" sz="3600" b="1" dirty="0" smtClean="0"/>
              <a:t>Definition </a:t>
            </a:r>
          </a:p>
          <a:p>
            <a:r>
              <a:rPr lang="en-US" sz="3600" b="1" dirty="0" smtClean="0"/>
              <a:t>Introduction </a:t>
            </a:r>
          </a:p>
          <a:p>
            <a:r>
              <a:rPr lang="en-US" sz="3600" b="1" dirty="0" smtClean="0"/>
              <a:t>Types </a:t>
            </a:r>
          </a:p>
          <a:p>
            <a:r>
              <a:rPr lang="en-US" sz="3600" b="1" dirty="0" smtClean="0"/>
              <a:t>Principle</a:t>
            </a:r>
          </a:p>
        </p:txBody>
      </p:sp>
    </p:spTree>
    <p:extLst>
      <p:ext uri="{BB962C8B-B14F-4D97-AF65-F5344CB8AC3E}">
        <p14:creationId xmlns:p14="http://schemas.microsoft.com/office/powerpoint/2010/main" val="251406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734495" y="4314258"/>
            <a:ext cx="4355124" cy="2022021"/>
          </a:xfrm>
          <a:prstGeom prst="rect">
            <a:avLst/>
          </a:prstGeom>
        </p:spPr>
      </p:pic>
      <p:pic>
        <p:nvPicPr>
          <p:cNvPr id="7" name="Content Placeholder 6"/>
          <p:cNvPicPr>
            <a:picLocks noGrp="1" noChangeAspect="1"/>
          </p:cNvPicPr>
          <p:nvPr>
            <p:ph idx="1"/>
          </p:nvPr>
        </p:nvPicPr>
        <p:blipFill>
          <a:blip r:embed="rId3"/>
          <a:stretch>
            <a:fillRect/>
          </a:stretch>
        </p:blipFill>
        <p:spPr>
          <a:xfrm>
            <a:off x="609600" y="1540783"/>
            <a:ext cx="7620000" cy="2773476"/>
          </a:xfrm>
          <a:prstGeom prst="rect">
            <a:avLst/>
          </a:prstGeom>
        </p:spPr>
      </p:pic>
    </p:spTree>
    <p:extLst>
      <p:ext uri="{BB962C8B-B14F-4D97-AF65-F5344CB8AC3E}">
        <p14:creationId xmlns:p14="http://schemas.microsoft.com/office/powerpoint/2010/main" val="9896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Conductimetric</a:t>
            </a:r>
            <a:r>
              <a:rPr lang="en-US" dirty="0" smtClean="0"/>
              <a:t> Biosensors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measured parameter is the electrical conductance resistance of the solution.</a:t>
            </a:r>
          </a:p>
          <a:p>
            <a:r>
              <a:rPr lang="en-US" dirty="0" smtClean="0"/>
              <a:t>When electrochemical reactions produce ions or electrons, the overall conductivity or resistivity of the solution changes. This change is measured and calibrated to a proper scale (Conductance measurements have relatively low sensitivity).</a:t>
            </a:r>
          </a:p>
          <a:p>
            <a:r>
              <a:rPr lang="en-US" dirty="0" smtClean="0"/>
              <a:t>The electric field is generated using a sinusoidal voltage (AC) which in minimizing undesirable effects such as Faradaic process, double layer charging and concentration polarization.</a:t>
            </a:r>
            <a:endParaRPr lang="en-US" dirty="0"/>
          </a:p>
        </p:txBody>
      </p:sp>
    </p:spTree>
    <p:extLst>
      <p:ext uri="{BB962C8B-B14F-4D97-AF65-F5344CB8AC3E}">
        <p14:creationId xmlns:p14="http://schemas.microsoft.com/office/powerpoint/2010/main" val="3659647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Conductimetric</a:t>
            </a:r>
            <a:r>
              <a:rPr lang="en-US" dirty="0" smtClean="0"/>
              <a:t> biosensor</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781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39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Potentiometric biosensors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this type of sensor the measured parameter is oxidation or reduction potential of an electrochemical reaction.</a:t>
            </a:r>
          </a:p>
          <a:p>
            <a:r>
              <a:rPr lang="en-US" dirty="0" smtClean="0"/>
              <a:t>The working principle relies on the fact that where a ramp voltage is applied to an electrode in solution, a current flow occurs because of electrochemical reactions.</a:t>
            </a:r>
          </a:p>
          <a:p>
            <a:r>
              <a:rPr lang="en-US" dirty="0" smtClean="0"/>
              <a:t>The voltage at which these reaction occurs indicate a particular reaction and particular species.</a:t>
            </a:r>
            <a:endParaRPr lang="en-US" dirty="0"/>
          </a:p>
        </p:txBody>
      </p:sp>
    </p:spTree>
    <p:extLst>
      <p:ext uri="{BB962C8B-B14F-4D97-AF65-F5344CB8AC3E}">
        <p14:creationId xmlns:p14="http://schemas.microsoft.com/office/powerpoint/2010/main" val="416366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Potentiometric biosensor</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042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detection biosensor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output transduced signal that is measured is light for this type of biosensor.</a:t>
            </a:r>
          </a:p>
          <a:p>
            <a:r>
              <a:rPr lang="en-US" dirty="0" smtClean="0"/>
              <a:t>The biosensor can be made based on optical diffraction. In optical diffraction based devices, a silicon wafer is coated with a protein via covalent bonds. The wafer is exposed to UV light through a photo-mask and the antibodies </a:t>
            </a:r>
            <a:r>
              <a:rPr lang="en-US" dirty="0" err="1" smtClean="0"/>
              <a:t>becomeinactive</a:t>
            </a:r>
            <a:r>
              <a:rPr lang="en-US" dirty="0" smtClean="0"/>
              <a:t> in the exposed regions. When the diced wafer chips are incubated in an </a:t>
            </a:r>
            <a:r>
              <a:rPr lang="en-US" dirty="0" err="1" smtClean="0"/>
              <a:t>analyte</a:t>
            </a:r>
            <a:r>
              <a:rPr lang="en-US" dirty="0" smtClean="0"/>
              <a:t>, antigen-antibody bindings are formed in the active regions , thus creating a diffraction grating. This grating produces a diffraction signal when illuminated with a </a:t>
            </a:r>
            <a:r>
              <a:rPr lang="en-US" dirty="0"/>
              <a:t>l</a:t>
            </a:r>
            <a:r>
              <a:rPr lang="en-US" dirty="0" smtClean="0"/>
              <a:t>ight source such as laser. The resulting signal can be measured.</a:t>
            </a:r>
            <a:endParaRPr lang="en-US" dirty="0"/>
          </a:p>
        </p:txBody>
      </p:sp>
    </p:spTree>
    <p:extLst>
      <p:ext uri="{BB962C8B-B14F-4D97-AF65-F5344CB8AC3E}">
        <p14:creationId xmlns:p14="http://schemas.microsoft.com/office/powerpoint/2010/main" val="1950234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82"/>
            <a:ext cx="8915400" cy="1143000"/>
          </a:xfrm>
        </p:spPr>
        <p:txBody>
          <a:bodyPr/>
          <a:lstStyle/>
          <a:p>
            <a:r>
              <a:rPr lang="en-US" dirty="0" smtClean="0"/>
              <a:t>Optical detection biosensor</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81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detection biosensors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This type of biosensor work on the fundamental properties of biological reactions, namely absorption or production of heat , which in turn changes the temperature of the medium in which the reaction takes place.</a:t>
            </a:r>
          </a:p>
          <a:p>
            <a:r>
              <a:rPr lang="en-US" dirty="0" smtClean="0"/>
              <a:t>They are constructed by combining immobilized enzymes molecules with the temperature sensors. When the </a:t>
            </a:r>
            <a:r>
              <a:rPr lang="en-US" dirty="0" err="1" smtClean="0"/>
              <a:t>analyte</a:t>
            </a:r>
            <a:r>
              <a:rPr lang="en-US" dirty="0" smtClean="0"/>
              <a:t> comes in contact with the enzyme is measured and is calibrated against the </a:t>
            </a:r>
            <a:r>
              <a:rPr lang="en-US" dirty="0" err="1" smtClean="0"/>
              <a:t>analyte</a:t>
            </a:r>
            <a:r>
              <a:rPr lang="en-US" dirty="0" smtClean="0"/>
              <a:t> concentration.</a:t>
            </a:r>
          </a:p>
          <a:p>
            <a:r>
              <a:rPr lang="en-US" dirty="0" smtClean="0"/>
              <a:t>The total heat produced or absorbed is proportional to the molar enthalpy and the total number of molecules in the reaction.</a:t>
            </a:r>
            <a:endParaRPr lang="en-US" dirty="0"/>
          </a:p>
        </p:txBody>
      </p:sp>
    </p:spTree>
    <p:extLst>
      <p:ext uri="{BB962C8B-B14F-4D97-AF65-F5344CB8AC3E}">
        <p14:creationId xmlns:p14="http://schemas.microsoft.com/office/powerpoint/2010/main" val="1140869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measurement of the temperature is typically accomplished via a thermistor, and such devices are known as enzyme thermistors. Their high sensitivity to thermal changes makes thermistor ideal for such applications.</a:t>
            </a:r>
          </a:p>
          <a:p>
            <a:r>
              <a:rPr lang="en-US" dirty="0" smtClean="0"/>
              <a:t>Unlike other transducers, thermal biosensors do not need frequent recalibration and are insensitive to the optical and electrochemical properties of the sample.</a:t>
            </a:r>
          </a:p>
          <a:p>
            <a:r>
              <a:rPr lang="en-US" dirty="0" smtClean="0"/>
              <a:t>Common applications of this type of biosensors includes the detection of pesticides and pathogenic bacteria.</a:t>
            </a:r>
            <a:endParaRPr lang="en-US" dirty="0"/>
          </a:p>
        </p:txBody>
      </p:sp>
    </p:spTree>
    <p:extLst>
      <p:ext uri="{BB962C8B-B14F-4D97-AF65-F5344CB8AC3E}">
        <p14:creationId xmlns:p14="http://schemas.microsoft.com/office/powerpoint/2010/main" val="1264875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detection biosensors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6279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313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a:t>A </a:t>
            </a:r>
            <a:r>
              <a:rPr lang="en-US" b="1" dirty="0"/>
              <a:t>biosensor</a:t>
            </a:r>
            <a:r>
              <a:rPr lang="en-US" dirty="0"/>
              <a:t> is an analytical device, used for the detection of an </a:t>
            </a:r>
            <a:r>
              <a:rPr lang="en-US" dirty="0" err="1"/>
              <a:t>analyte</a:t>
            </a:r>
            <a:r>
              <a:rPr lang="en-US" dirty="0"/>
              <a:t>, that combines a biological component with a physicochemical detector.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810000"/>
            <a:ext cx="38481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174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biosensors </a:t>
            </a:r>
            <a:endParaRPr lang="en-US" dirty="0"/>
          </a:p>
        </p:txBody>
      </p:sp>
      <p:sp>
        <p:nvSpPr>
          <p:cNvPr id="3" name="Content Placeholder 2"/>
          <p:cNvSpPr>
            <a:spLocks noGrp="1"/>
          </p:cNvSpPr>
          <p:nvPr>
            <p:ph idx="1"/>
          </p:nvPr>
        </p:nvSpPr>
        <p:spPr/>
        <p:txBody>
          <a:bodyPr/>
          <a:lstStyle/>
          <a:p>
            <a:r>
              <a:rPr lang="en-US" dirty="0" smtClean="0"/>
              <a:t>It utilize crystal which undergo an electric deformation when an electrical potential is applied to them. (Alternating potential (A.C) produces a standing wave in the crystal at a characteristic frequency)</a:t>
            </a:r>
          </a:p>
          <a:p>
            <a:r>
              <a:rPr lang="en-US" dirty="0" smtClean="0"/>
              <a:t>In this type of biosensor, an acoustic wave transducer is coupled with an antibody (bio-element).</a:t>
            </a:r>
            <a:endParaRPr lang="en-US" dirty="0"/>
          </a:p>
        </p:txBody>
      </p:sp>
    </p:spTree>
    <p:extLst>
      <p:ext uri="{BB962C8B-B14F-4D97-AF65-F5344CB8AC3E}">
        <p14:creationId xmlns:p14="http://schemas.microsoft.com/office/powerpoint/2010/main" val="316543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en-US" dirty="0" smtClean="0"/>
              <a:t>When the </a:t>
            </a:r>
            <a:r>
              <a:rPr lang="en-US" dirty="0" err="1" smtClean="0"/>
              <a:t>analyte</a:t>
            </a:r>
            <a:r>
              <a:rPr lang="en-US" dirty="0" smtClean="0"/>
              <a:t> molecule (or antigen) gets attached to the membrane, the mass of the membrane, the mass of the membrane changes. The resulting change in the mass subsequently changes the resonant frequency of the resonant frequency of the transducer. This frequency change is then measured.</a:t>
            </a:r>
            <a:endParaRPr lang="en-US" dirty="0"/>
          </a:p>
        </p:txBody>
      </p:sp>
    </p:spTree>
    <p:extLst>
      <p:ext uri="{BB962C8B-B14F-4D97-AF65-F5344CB8AC3E}">
        <p14:creationId xmlns:p14="http://schemas.microsoft.com/office/powerpoint/2010/main" val="4087809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Resonant biosensors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248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639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sensitive biosensor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These are semiconductor FETs having an ion-sensitive surface.</a:t>
            </a:r>
          </a:p>
          <a:p>
            <a:r>
              <a:rPr lang="en-US" dirty="0" smtClean="0"/>
              <a:t>The surface electrical potential changes when the ions and semiconductor interact. (This change in the potential can be subsequently measured).</a:t>
            </a:r>
          </a:p>
          <a:p>
            <a:r>
              <a:rPr lang="en-US" dirty="0" smtClean="0"/>
              <a:t>The Ion sensitive </a:t>
            </a:r>
            <a:r>
              <a:rPr lang="en-US" dirty="0" err="1" smtClean="0"/>
              <a:t>Fielf</a:t>
            </a:r>
            <a:r>
              <a:rPr lang="en-US" dirty="0" smtClean="0"/>
              <a:t> Effect Transistor (ISFET) can be constructed by covering the sensor electrode with a polymer layer. This polymer layer is selectively permeable to </a:t>
            </a:r>
            <a:r>
              <a:rPr lang="en-US" dirty="0" err="1" smtClean="0"/>
              <a:t>analyte</a:t>
            </a:r>
            <a:r>
              <a:rPr lang="en-US" dirty="0" smtClean="0"/>
              <a:t> ions. The ions diffuse through the polymer layer and in return cause a change in the FET surface potential.</a:t>
            </a:r>
            <a:endParaRPr lang="en-US" dirty="0"/>
          </a:p>
        </p:txBody>
      </p:sp>
    </p:spTree>
    <p:extLst>
      <p:ext uri="{BB962C8B-B14F-4D97-AF65-F5344CB8AC3E}">
        <p14:creationId xmlns:p14="http://schemas.microsoft.com/office/powerpoint/2010/main" val="3381126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en-US" dirty="0" smtClean="0"/>
              <a:t>This type of biosensor is also called an ENFET (Enzyme Field Effect Transistor) and is primarily used for pH detection.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352800"/>
            <a:ext cx="5410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41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 sensitive biosensors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714190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370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 biosensors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Glucose reacts with glucose oxidase to form </a:t>
            </a:r>
            <a:r>
              <a:rPr lang="en-US" dirty="0" err="1" smtClean="0"/>
              <a:t>gluconic</a:t>
            </a:r>
            <a:r>
              <a:rPr lang="en-US" dirty="0" smtClean="0"/>
              <a:t> acid. Two electrons and two protons are also produced.</a:t>
            </a:r>
          </a:p>
          <a:p>
            <a:r>
              <a:rPr lang="en-US" dirty="0" smtClean="0"/>
              <a:t>Glucose mediator reacts with surrounding oxygen to form H</a:t>
            </a:r>
            <a:r>
              <a:rPr lang="en-US" sz="1600" dirty="0" smtClean="0"/>
              <a:t>2</a:t>
            </a:r>
            <a:r>
              <a:rPr lang="en-US" dirty="0" smtClean="0"/>
              <a:t>O</a:t>
            </a:r>
            <a:r>
              <a:rPr lang="en-US" sz="1800" dirty="0" smtClean="0"/>
              <a:t>2</a:t>
            </a:r>
            <a:r>
              <a:rPr lang="en-US" dirty="0" smtClean="0"/>
              <a:t> and glucose oxidase.</a:t>
            </a:r>
          </a:p>
          <a:p>
            <a:r>
              <a:rPr lang="en-US" dirty="0" smtClean="0"/>
              <a:t>Now this glucose oxidase react with more glucose.</a:t>
            </a:r>
          </a:p>
          <a:p>
            <a:r>
              <a:rPr lang="en-US" dirty="0" smtClean="0"/>
              <a:t>Higher the glucose content, the higher the oxygen consumption.</a:t>
            </a:r>
          </a:p>
          <a:p>
            <a:r>
              <a:rPr lang="en-US" dirty="0" smtClean="0"/>
              <a:t>Glucose content can be detected by </a:t>
            </a:r>
            <a:r>
              <a:rPr lang="en-US" dirty="0" err="1" smtClean="0"/>
              <a:t>Pt</a:t>
            </a:r>
            <a:r>
              <a:rPr lang="en-US" dirty="0" smtClean="0"/>
              <a:t>-electrode.</a:t>
            </a:r>
            <a:endParaRPr lang="en-US" dirty="0"/>
          </a:p>
        </p:txBody>
      </p:sp>
    </p:spTree>
    <p:extLst>
      <p:ext uri="{BB962C8B-B14F-4D97-AF65-F5344CB8AC3E}">
        <p14:creationId xmlns:p14="http://schemas.microsoft.com/office/powerpoint/2010/main" val="2328190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 biosensors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239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419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6858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955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 the potential threat to bioterrorism increase, there is great need for a tool that can quickly, reliably and accurately detect contaminating bio-agents in the atmosphere.</a:t>
            </a:r>
          </a:p>
          <a:p>
            <a:r>
              <a:rPr lang="en-US" dirty="0" smtClean="0"/>
              <a:t>Biosensors can essentially serve as low-cost and highly efficient devices for this purpose in addition to being used in other day-to-day application.</a:t>
            </a:r>
          </a:p>
          <a:p>
            <a:r>
              <a:rPr lang="en-US" dirty="0" smtClean="0"/>
              <a:t>Biosensors are known as </a:t>
            </a:r>
            <a:r>
              <a:rPr lang="en-US" dirty="0" err="1" smtClean="0"/>
              <a:t>immuno-sensors,optrodes</a:t>
            </a:r>
            <a:r>
              <a:rPr lang="en-US" dirty="0" smtClean="0"/>
              <a:t>, chemical, canaries, resonant mirrors, glucometers biochips bio-computers and so on.</a:t>
            </a:r>
            <a:endParaRPr lang="en-US" dirty="0"/>
          </a:p>
        </p:txBody>
      </p:sp>
    </p:spTree>
    <p:extLst>
      <p:ext uri="{BB962C8B-B14F-4D97-AF65-F5344CB8AC3E}">
        <p14:creationId xmlns:p14="http://schemas.microsoft.com/office/powerpoint/2010/main" val="408580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Biosensor system</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96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72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biosensor is a sensing device comprised of a combination of a specific biological element and a transducer.</a:t>
            </a:r>
          </a:p>
          <a:p>
            <a:r>
              <a:rPr lang="en-US" dirty="0" smtClean="0"/>
              <a:t>A specific biological element recognizes a specific </a:t>
            </a:r>
            <a:r>
              <a:rPr lang="en-US" dirty="0" err="1" smtClean="0"/>
              <a:t>analyte</a:t>
            </a:r>
            <a:r>
              <a:rPr lang="en-US" dirty="0" smtClean="0"/>
              <a:t> and the changes in the biomolecule are usually converted into and electrical signal ( which is in turn calibrated to a specific scale ) by a transducer.</a:t>
            </a:r>
          </a:p>
          <a:p>
            <a:r>
              <a:rPr lang="en-US" dirty="0" smtClean="0"/>
              <a:t>It detects, records and transmits information regarding a physiological change or process.</a:t>
            </a:r>
          </a:p>
          <a:p>
            <a:endParaRPr lang="en-US" dirty="0"/>
          </a:p>
        </p:txBody>
      </p:sp>
    </p:spTree>
    <p:extLst>
      <p:ext uri="{BB962C8B-B14F-4D97-AF65-F5344CB8AC3E}">
        <p14:creationId xmlns:p14="http://schemas.microsoft.com/office/powerpoint/2010/main" val="173365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successful biosensor must possess at least some of the following beneficial features: </a:t>
            </a:r>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biocatalyst must be highly specific for the purpose of the analyses, be stable under normal storage conditions and, except in the case of colorimetric enzyme strips </a:t>
            </a:r>
            <a:endParaRPr lang="en-US" dirty="0" smtClean="0"/>
          </a:p>
          <a:p>
            <a:r>
              <a:rPr lang="en-US" dirty="0" smtClean="0"/>
              <a:t>The </a:t>
            </a:r>
            <a:r>
              <a:rPr lang="en-US" dirty="0"/>
              <a:t>reaction should be as independent of such physical parameters as stirring, pH and temperature as is manageable. This would allow the analysis of samples with minimal pre-treatment. </a:t>
            </a:r>
            <a:endParaRPr lang="en-US" dirty="0" smtClean="0"/>
          </a:p>
          <a:p>
            <a:r>
              <a:rPr lang="en-US" dirty="0" smtClean="0"/>
              <a:t>The </a:t>
            </a:r>
            <a:r>
              <a:rPr lang="en-US" dirty="0"/>
              <a:t>response should be accurate, precise, reproducible and linear over the useful analytical range, without dilution or concentration. It should also be free from electrical noise. </a:t>
            </a:r>
          </a:p>
          <a:p>
            <a:endParaRPr lang="en-US" dirty="0"/>
          </a:p>
        </p:txBody>
      </p:sp>
    </p:spTree>
    <p:extLst>
      <p:ext uri="{BB962C8B-B14F-4D97-AF65-F5344CB8AC3E}">
        <p14:creationId xmlns:p14="http://schemas.microsoft.com/office/powerpoint/2010/main" val="7418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If the biosensor is to be used for invasive monitoring in clinical situations, the probe must be tiny and biocompatible, having no toxic or antigenic effects. If it is to be used in fermenters it should be </a:t>
            </a:r>
            <a:r>
              <a:rPr lang="en-US" dirty="0" smtClean="0"/>
              <a:t>serializable. </a:t>
            </a:r>
            <a:r>
              <a:rPr lang="en-US" dirty="0"/>
              <a:t>This is preferably performed by autoclaving but no biosensor enzymes can presently withstand such drastic wet-heat treatment. In either case, the biosensor should not be prone to fouling or proteolysis. </a:t>
            </a:r>
          </a:p>
          <a:p>
            <a:r>
              <a:rPr lang="en-US" dirty="0"/>
              <a:t>The complete biosensor should be cheap, small, portable and capable of being used by semi-skilled operators. </a:t>
            </a:r>
          </a:p>
        </p:txBody>
      </p:sp>
    </p:spTree>
    <p:extLst>
      <p:ext uri="{BB962C8B-B14F-4D97-AF65-F5344CB8AC3E}">
        <p14:creationId xmlns:p14="http://schemas.microsoft.com/office/powerpoint/2010/main" val="1288695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Glucometer</a:t>
            </a:r>
            <a:endParaRPr lang="en-US" dirty="0"/>
          </a:p>
        </p:txBody>
      </p:sp>
      <p:sp>
        <p:nvSpPr>
          <p:cNvPr id="3" name="Content Placeholder 2"/>
          <p:cNvSpPr>
            <a:spLocks noGrp="1"/>
          </p:cNvSpPr>
          <p:nvPr>
            <p:ph idx="1"/>
          </p:nvPr>
        </p:nvSpPr>
        <p:spPr/>
        <p:txBody>
          <a:bodyPr>
            <a:normAutofit lnSpcReduction="10000"/>
          </a:bodyPr>
          <a:lstStyle/>
          <a:p>
            <a:r>
              <a:rPr lang="en-US" dirty="0"/>
              <a:t>Current glucometers use test strips containing </a:t>
            </a:r>
            <a:r>
              <a:rPr lang="en-US" dirty="0">
                <a:solidFill>
                  <a:srgbClr val="FF0000"/>
                </a:solidFill>
              </a:rPr>
              <a:t>glucose oxidase</a:t>
            </a:r>
            <a:r>
              <a:rPr lang="en-US" dirty="0"/>
              <a:t>, an enzyme that reacts to glucose in the blood droplet, </a:t>
            </a:r>
            <a:endParaRPr lang="en-US" dirty="0" smtClean="0"/>
          </a:p>
          <a:p>
            <a:r>
              <a:rPr lang="en-US" dirty="0" smtClean="0"/>
              <a:t>When </a:t>
            </a:r>
            <a:r>
              <a:rPr lang="en-US" dirty="0"/>
              <a:t>the strip is inserted into the meter, the flux of the glucose reaction generates an </a:t>
            </a:r>
            <a:r>
              <a:rPr lang="en-US" dirty="0">
                <a:solidFill>
                  <a:srgbClr val="FF0000"/>
                </a:solidFill>
              </a:rPr>
              <a:t>electrical </a:t>
            </a:r>
            <a:r>
              <a:rPr lang="en-US" dirty="0" smtClean="0">
                <a:solidFill>
                  <a:srgbClr val="FF0000"/>
                </a:solidFill>
              </a:rPr>
              <a:t>signal</a:t>
            </a:r>
          </a:p>
          <a:p>
            <a:r>
              <a:rPr lang="en-US" dirty="0"/>
              <a:t>The glucometer is calibrated so the number appearing in its digital readout corresponds to the </a:t>
            </a:r>
            <a:r>
              <a:rPr lang="en-US" dirty="0">
                <a:solidFill>
                  <a:srgbClr val="FF0000"/>
                </a:solidFill>
              </a:rPr>
              <a:t>strength</a:t>
            </a:r>
            <a:r>
              <a:rPr lang="en-US" dirty="0"/>
              <a:t> of the electrical </a:t>
            </a:r>
            <a:r>
              <a:rPr lang="en-US" dirty="0" smtClean="0"/>
              <a:t>current</a:t>
            </a:r>
            <a:endParaRPr lang="en-US" dirty="0"/>
          </a:p>
        </p:txBody>
      </p:sp>
    </p:spTree>
    <p:extLst>
      <p:ext uri="{BB962C8B-B14F-4D97-AF65-F5344CB8AC3E}">
        <p14:creationId xmlns:p14="http://schemas.microsoft.com/office/powerpoint/2010/main" val="1221488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Bio-element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a typically complex chemical system usually extracted or derived directly from a biological organism.</a:t>
            </a:r>
          </a:p>
          <a:p>
            <a:r>
              <a:rPr lang="en-US" b="1" dirty="0" smtClean="0"/>
              <a:t>Types </a:t>
            </a:r>
          </a:p>
          <a:p>
            <a:r>
              <a:rPr lang="en-US" dirty="0" smtClean="0"/>
              <a:t>Enzymes</a:t>
            </a:r>
          </a:p>
          <a:p>
            <a:r>
              <a:rPr lang="en-US" dirty="0" smtClean="0"/>
              <a:t>Oxidase </a:t>
            </a:r>
          </a:p>
          <a:p>
            <a:r>
              <a:rPr lang="en-US" dirty="0" smtClean="0"/>
              <a:t>Polysaccharide</a:t>
            </a:r>
          </a:p>
          <a:p>
            <a:r>
              <a:rPr lang="en-US" dirty="0" smtClean="0"/>
              <a:t>Antibiotics </a:t>
            </a:r>
          </a:p>
          <a:p>
            <a:r>
              <a:rPr lang="en-US" dirty="0" smtClean="0"/>
              <a:t>Tissue </a:t>
            </a:r>
          </a:p>
          <a:p>
            <a:r>
              <a:rPr lang="en-US" dirty="0" smtClean="0"/>
              <a:t>Nucleic acid </a:t>
            </a:r>
          </a:p>
          <a:p>
            <a:endParaRPr lang="en-US" dirty="0" smtClean="0"/>
          </a:p>
          <a:p>
            <a:endParaRPr lang="en-US" dirty="0"/>
          </a:p>
        </p:txBody>
      </p:sp>
    </p:spTree>
    <p:extLst>
      <p:ext uri="{BB962C8B-B14F-4D97-AF65-F5344CB8AC3E}">
        <p14:creationId xmlns:p14="http://schemas.microsoft.com/office/powerpoint/2010/main" val="2950399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1364</Words>
  <Application>Microsoft Macintosh PowerPoint</Application>
  <PresentationFormat>On-screen Show (4:3)</PresentationFormat>
  <Paragraphs>114</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Calibri</vt:lpstr>
      <vt:lpstr>Arial</vt:lpstr>
      <vt:lpstr>Office Theme</vt:lpstr>
      <vt:lpstr>PowerPoint Presentation</vt:lpstr>
      <vt:lpstr>PowerPoint Presentation</vt:lpstr>
      <vt:lpstr>Definition</vt:lpstr>
      <vt:lpstr>Biosensor system</vt:lpstr>
      <vt:lpstr>Introduction</vt:lpstr>
      <vt:lpstr>A successful biosensor must possess at least some of the following beneficial features: </vt:lpstr>
      <vt:lpstr>PowerPoint Presentation</vt:lpstr>
      <vt:lpstr>Glucometer</vt:lpstr>
      <vt:lpstr>Bio-element</vt:lpstr>
      <vt:lpstr>Conti…</vt:lpstr>
      <vt:lpstr>Tranducer</vt:lpstr>
      <vt:lpstr>Response From Bio-element</vt:lpstr>
      <vt:lpstr>Types Of Biosensors </vt:lpstr>
      <vt:lpstr>Electrochemical biosensor</vt:lpstr>
      <vt:lpstr>Electrochemical biosensor</vt:lpstr>
      <vt:lpstr>Amperometric Biosensors</vt:lpstr>
      <vt:lpstr>PowerPoint Presentation</vt:lpstr>
      <vt:lpstr>PowerPoint Presentation</vt:lpstr>
      <vt:lpstr>PowerPoint Presentation</vt:lpstr>
      <vt:lpstr>PowerPoint Presentation</vt:lpstr>
      <vt:lpstr>Conductimetric Biosensors </vt:lpstr>
      <vt:lpstr>Conductimetric biosensor</vt:lpstr>
      <vt:lpstr>Potentiometric biosensors </vt:lpstr>
      <vt:lpstr>Potentiometric biosensor</vt:lpstr>
      <vt:lpstr>Optical detection biosensor </vt:lpstr>
      <vt:lpstr>Optical detection biosensor</vt:lpstr>
      <vt:lpstr>Thermal detection biosensors </vt:lpstr>
      <vt:lpstr>Conti…</vt:lpstr>
      <vt:lpstr>Thermal detection biosensors</vt:lpstr>
      <vt:lpstr>Resonant biosensors </vt:lpstr>
      <vt:lpstr>Conti…</vt:lpstr>
      <vt:lpstr>Resonant biosensors</vt:lpstr>
      <vt:lpstr>Ion sensitive biosensor</vt:lpstr>
      <vt:lpstr>Conti…</vt:lpstr>
      <vt:lpstr>Ion sensitive biosensors</vt:lpstr>
      <vt:lpstr>Glucose biosensors </vt:lpstr>
      <vt:lpstr>Glucose biosensors</vt:lpstr>
      <vt:lpstr>Applications</vt:lpstr>
      <vt:lpstr>Conclusion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Imran</dc:creator>
  <cp:lastModifiedBy>Saba, bina</cp:lastModifiedBy>
  <cp:revision>29</cp:revision>
  <dcterms:created xsi:type="dcterms:W3CDTF">2017-10-04T04:35:07Z</dcterms:created>
  <dcterms:modified xsi:type="dcterms:W3CDTF">2017-10-24T07:54:15Z</dcterms:modified>
</cp:coreProperties>
</file>